
<file path=[Content_Types].xml><?xml version="1.0" encoding="utf-8"?>
<Types xmlns="http://schemas.openxmlformats.org/package/2006/content-types">
  <Default Extension="xml" ContentType="application/xml"/>
  <Default Extension="bin" ContentType="application/vnd.openxmlformats-officedocument.oleObject"/>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media/image6.jpg" ContentType="image/jpg"/>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4.jpg" ContentType="image/jpg"/>
  <Override PartName="/ppt/notesSlides/notesSlide10.xml" ContentType="application/vnd.openxmlformats-officedocument.presentationml.notesSlide+xml"/>
  <Override PartName="/ppt/media/image15.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24.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28.jpg" ContentType="image/jpg"/>
  <Override PartName="/ppt/notesSlides/notesSlide23.xml" ContentType="application/vnd.openxmlformats-officedocument.presentationml.notesSlide+xml"/>
  <Override PartName="/ppt/media/image29.jpg" ContentType="image/jpg"/>
  <Override PartName="/ppt/media/image31.jpg" ContentType="image/jpg"/>
  <Override PartName="/ppt/notesSlides/notesSlide24.xml" ContentType="application/vnd.openxmlformats-officedocument.presentationml.notesSlide+xml"/>
  <Override PartName="/ppt/media/image33.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48.jpg" ContentType="image/jpg"/>
  <Override PartName="/ppt/media/image49.jpg" ContentType="image/jp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54.jpg" ContentType="image/jp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59"/>
  </p:notesMasterIdLst>
  <p:handoutMasterIdLst>
    <p:handoutMasterId r:id="rId60"/>
  </p:handoutMasterIdLst>
  <p:sldIdLst>
    <p:sldId id="256" r:id="rId3"/>
    <p:sldId id="257" r:id="rId4"/>
    <p:sldId id="258" r:id="rId5"/>
    <p:sldId id="287" r:id="rId6"/>
    <p:sldId id="259" r:id="rId7"/>
    <p:sldId id="308" r:id="rId8"/>
    <p:sldId id="260" r:id="rId9"/>
    <p:sldId id="261" r:id="rId10"/>
    <p:sldId id="262" r:id="rId11"/>
    <p:sldId id="263" r:id="rId12"/>
    <p:sldId id="264" r:id="rId13"/>
    <p:sldId id="265" r:id="rId14"/>
    <p:sldId id="330" r:id="rId15"/>
    <p:sldId id="331" r:id="rId16"/>
    <p:sldId id="338" r:id="rId17"/>
    <p:sldId id="266" r:id="rId18"/>
    <p:sldId id="267" r:id="rId19"/>
    <p:sldId id="284" r:id="rId20"/>
    <p:sldId id="268" r:id="rId21"/>
    <p:sldId id="269" r:id="rId22"/>
    <p:sldId id="285" r:id="rId23"/>
    <p:sldId id="309" r:id="rId24"/>
    <p:sldId id="270" r:id="rId25"/>
    <p:sldId id="271" r:id="rId26"/>
    <p:sldId id="272" r:id="rId27"/>
    <p:sldId id="286" r:id="rId28"/>
    <p:sldId id="297" r:id="rId29"/>
    <p:sldId id="310" r:id="rId30"/>
    <p:sldId id="332" r:id="rId31"/>
    <p:sldId id="336" r:id="rId32"/>
    <p:sldId id="333" r:id="rId33"/>
    <p:sldId id="334" r:id="rId34"/>
    <p:sldId id="288" r:id="rId35"/>
    <p:sldId id="274" r:id="rId36"/>
    <p:sldId id="289" r:id="rId37"/>
    <p:sldId id="290" r:id="rId38"/>
    <p:sldId id="275" r:id="rId39"/>
    <p:sldId id="276" r:id="rId40"/>
    <p:sldId id="277" r:id="rId41"/>
    <p:sldId id="298" r:id="rId42"/>
    <p:sldId id="278" r:id="rId43"/>
    <p:sldId id="301" r:id="rId44"/>
    <p:sldId id="302" r:id="rId45"/>
    <p:sldId id="311" r:id="rId46"/>
    <p:sldId id="304" r:id="rId47"/>
    <p:sldId id="313" r:id="rId48"/>
    <p:sldId id="305" r:id="rId49"/>
    <p:sldId id="306" r:id="rId50"/>
    <p:sldId id="307" r:id="rId51"/>
    <p:sldId id="280" r:id="rId52"/>
    <p:sldId id="291" r:id="rId53"/>
    <p:sldId id="292" r:id="rId54"/>
    <p:sldId id="296" r:id="rId55"/>
    <p:sldId id="294" r:id="rId56"/>
    <p:sldId id="295" r:id="rId57"/>
    <p:sldId id="300" r:id="rId58"/>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 zhou" initials="fz"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96B9FF"/>
    <a:srgbClr val="00A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2"/>
    <p:restoredTop sz="92810"/>
  </p:normalViewPr>
  <p:slideViewPr>
    <p:cSldViewPr>
      <p:cViewPr varScale="1">
        <p:scale>
          <a:sx n="121" d="100"/>
          <a:sy n="121" d="100"/>
        </p:scale>
        <p:origin x="1928"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handoutMaster" Target="handoutMasters/handoutMaster1.xml"/><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1" Type="http://schemas.openxmlformats.org/officeDocument/2006/relationships/image" Target="../media/image65.wmf"/><Relationship Id="rId12" Type="http://schemas.openxmlformats.org/officeDocument/2006/relationships/image" Target="../media/image66.wmf"/><Relationship Id="rId13" Type="http://schemas.openxmlformats.org/officeDocument/2006/relationships/image" Target="../media/image67.wmf"/><Relationship Id="rId1" Type="http://schemas.openxmlformats.org/officeDocument/2006/relationships/image" Target="../media/image55.wmf"/><Relationship Id="rId2" Type="http://schemas.openxmlformats.org/officeDocument/2006/relationships/image" Target="../media/image56.wmf"/><Relationship Id="rId3" Type="http://schemas.openxmlformats.org/officeDocument/2006/relationships/image" Target="../media/image57.wmf"/><Relationship Id="rId4" Type="http://schemas.openxmlformats.org/officeDocument/2006/relationships/image" Target="../media/image58.wmf"/><Relationship Id="rId5" Type="http://schemas.openxmlformats.org/officeDocument/2006/relationships/image" Target="../media/image59.wmf"/><Relationship Id="rId6" Type="http://schemas.openxmlformats.org/officeDocument/2006/relationships/image" Target="../media/image60.wmf"/><Relationship Id="rId7" Type="http://schemas.openxmlformats.org/officeDocument/2006/relationships/image" Target="../media/image61.wmf"/><Relationship Id="rId8" Type="http://schemas.openxmlformats.org/officeDocument/2006/relationships/image" Target="../media/image62.wmf"/><Relationship Id="rId9" Type="http://schemas.openxmlformats.org/officeDocument/2006/relationships/image" Target="../media/image63.wmf"/><Relationship Id="rId10"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7.wmf"/><Relationship Id="rId4" Type="http://schemas.openxmlformats.org/officeDocument/2006/relationships/image" Target="../media/image98.wmf"/><Relationship Id="rId5" Type="http://schemas.openxmlformats.org/officeDocument/2006/relationships/image" Target="../media/image99.wmf"/><Relationship Id="rId6" Type="http://schemas.openxmlformats.org/officeDocument/2006/relationships/image" Target="../media/image100.wmf"/><Relationship Id="rId1" Type="http://schemas.openxmlformats.org/officeDocument/2006/relationships/image" Target="../media/image95.wmf"/><Relationship Id="rId2" Type="http://schemas.openxmlformats.org/officeDocument/2006/relationships/image" Target="../media/image9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ED51613E-D78A-3F4E-A8A8-7B955357DFC2}" type="datetimeFigureOut">
              <a:rPr kumimoji="1" lang="zh-CN" altLang="en-US" smtClean="0"/>
              <a:t>2019/2/25</a:t>
            </a:fld>
            <a:endParaRPr kumimoji="1" lang="zh-CN" altLang="en-US"/>
          </a:p>
        </p:txBody>
      </p:sp>
      <p:sp>
        <p:nvSpPr>
          <p:cNvPr id="4" name="页脚占位符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86150395-56A6-9F45-BE93-3A779304140D}" type="slidenum">
              <a:rPr kumimoji="1" lang="zh-CN" altLang="en-US" smtClean="0"/>
              <a:t>‹#›</a:t>
            </a:fld>
            <a:endParaRPr kumimoji="1" lang="zh-CN" altLang="en-US"/>
          </a:p>
        </p:txBody>
      </p:sp>
    </p:spTree>
    <p:extLst>
      <p:ext uri="{BB962C8B-B14F-4D97-AF65-F5344CB8AC3E}">
        <p14:creationId xmlns:p14="http://schemas.microsoft.com/office/powerpoint/2010/main" val="872504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58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50872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41067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zh-CN" altLang="en-US" sz="1200" b="0" i="0" u="none" strike="noStrike" kern="1200" dirty="0" smtClean="0">
                <a:solidFill>
                  <a:schemeClr val="tx1"/>
                </a:solidFill>
                <a:effectLst/>
                <a:latin typeface="+mn-lt"/>
                <a:ea typeface="+mn-ea"/>
                <a:cs typeface="+mn-cs"/>
              </a:rPr>
              <a:t>集成学习是使用一系列学习器进行学习，并使用某种规则把各个学习结果进行整合从而获得比单个学习器更好的学习效果的一种机器学习方法。一般情况下，集成学习中的多个学习器都是同质的</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弱学习器</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a:t>
            </a:r>
            <a:endParaRPr dirty="0"/>
          </a:p>
        </p:txBody>
      </p:sp>
    </p:spTree>
    <p:extLst>
      <p:ext uri="{BB962C8B-B14F-4D97-AF65-F5344CB8AC3E}">
        <p14:creationId xmlns:p14="http://schemas.microsoft.com/office/powerpoint/2010/main" val="1680928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52708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48587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32437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1226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20543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02426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6898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5337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02130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39724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6699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88033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46543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38525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5333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3550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备注占位符 2"/>
          <p:cNvSpPr>
            <a:spLocks noGrp="1"/>
          </p:cNvSpPr>
          <p:nvPr>
            <p:ph type="body" idx="1"/>
          </p:nvPr>
        </p:nvSpPr>
        <p:spPr>
          <a:xfrm>
            <a:off x="914400" y="3300413"/>
            <a:ext cx="7315200" cy="2700337"/>
          </a:xfrm>
          <a:prstGeom prst="rect">
            <a:avLst/>
          </a:prstGeom>
        </p:spPr>
        <p:txBody>
          <a:bodyPr/>
          <a:lstStyle/>
          <a:p>
            <a:endParaRPr kumimoji="1" lang="zh-CN" altLang="en-US"/>
          </a:p>
        </p:txBody>
      </p:sp>
    </p:spTree>
    <p:extLst>
      <p:ext uri="{BB962C8B-B14F-4D97-AF65-F5344CB8AC3E}">
        <p14:creationId xmlns:p14="http://schemas.microsoft.com/office/powerpoint/2010/main" val="1500804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7121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6927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49505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66990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28089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43458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116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6215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1326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93435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44568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9752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11335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章节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FangSong"/>
                <a:cs typeface="FangSong"/>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7999"/>
          </a:xfrm>
          <a:prstGeom prst="rect">
            <a:avLst/>
          </a:prstGeom>
          <a:blipFill>
            <a:blip r:embed="rId2" cstate="print"/>
            <a:stretch>
              <a:fillRect/>
            </a:stretch>
          </a:blipFill>
        </p:spPr>
        <p:txBody>
          <a:bodyPr wrap="square" lIns="0" tIns="0" rIns="0" bIns="0" rtlCol="0">
            <a:noAutofit/>
          </a:bodyPr>
          <a:lstStyle/>
          <a:p>
            <a:endParaRPr/>
          </a:p>
        </p:txBody>
      </p:sp>
      <p:sp>
        <p:nvSpPr>
          <p:cNvPr id="17" name="bk object 17"/>
          <p:cNvSpPr/>
          <p:nvPr/>
        </p:nvSpPr>
        <p:spPr>
          <a:xfrm>
            <a:off x="1098803" y="1365503"/>
            <a:ext cx="6925056" cy="4600956"/>
          </a:xfrm>
          <a:prstGeom prst="rect">
            <a:avLst/>
          </a:prstGeom>
          <a:blipFill>
            <a:blip r:embed="rId3" cstate="print"/>
            <a:stretch>
              <a:fillRect/>
            </a:stretch>
          </a:blipFill>
        </p:spPr>
        <p:txBody>
          <a:bodyPr wrap="square" lIns="0" tIns="0" rIns="0" bIns="0" rtlCol="0">
            <a:noAutofit/>
          </a:bodyPr>
          <a:lstStyle/>
          <a:p>
            <a:endParaRPr/>
          </a:p>
        </p:txBody>
      </p:sp>
      <p:sp>
        <p:nvSpPr>
          <p:cNvPr id="18" name="bk object 18"/>
          <p:cNvSpPr/>
          <p:nvPr/>
        </p:nvSpPr>
        <p:spPr>
          <a:xfrm>
            <a:off x="2382011" y="533400"/>
            <a:ext cx="4561332" cy="707136"/>
          </a:xfrm>
          <a:custGeom>
            <a:avLst/>
            <a:gdLst/>
            <a:ahLst/>
            <a:cxnLst/>
            <a:rect l="l" t="t" r="r" b="b"/>
            <a:pathLst>
              <a:path w="4561332" h="707136">
                <a:moveTo>
                  <a:pt x="0" y="707136"/>
                </a:moveTo>
                <a:lnTo>
                  <a:pt x="4561332" y="707136"/>
                </a:lnTo>
                <a:lnTo>
                  <a:pt x="4561332" y="0"/>
                </a:lnTo>
                <a:lnTo>
                  <a:pt x="0" y="0"/>
                </a:lnTo>
                <a:lnTo>
                  <a:pt x="0" y="707136"/>
                </a:lnTo>
                <a:close/>
              </a:path>
            </a:pathLst>
          </a:custGeom>
          <a:solidFill>
            <a:srgbClr val="FFFF99"/>
          </a:solidFill>
        </p:spPr>
        <p:txBody>
          <a:bodyPr wrap="square" lIns="0" tIns="0" rIns="0" bIns="0" rtlCol="0">
            <a:noAutofit/>
          </a:bodyPr>
          <a:lstStyle/>
          <a:p>
            <a:endParaRPr/>
          </a:p>
        </p:txBody>
      </p:sp>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smtClean="0"/>
              <a:t>2/25/19</a:t>
            </a:fld>
            <a:endParaRPr lang="en-US"/>
          </a:p>
        </p:txBody>
      </p:sp>
      <p:sp>
        <p:nvSpPr>
          <p:cNvPr id="5" name="Holder 5"/>
          <p:cNvSpPr>
            <a:spLocks noGrp="1"/>
          </p:cNvSpPr>
          <p:nvPr>
            <p:ph type="sldNum" sz="quarter" idx="7"/>
          </p:nvPr>
        </p:nvSpPr>
        <p:spPr>
          <a:xfrm>
            <a:off x="6583680" y="6377940"/>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5696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Verdana"/>
                <a:cs typeface="Verdan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slideLayout" Target="../slideLayouts/slideLayout17.xml"/><Relationship Id="rId13" Type="http://schemas.openxmlformats.org/officeDocument/2006/relationships/slideLayout" Target="../slideLayouts/slideLayout18.xml"/><Relationship Id="rId14" Type="http://schemas.openxmlformats.org/officeDocument/2006/relationships/slideLayout" Target="../slideLayouts/slideLayout19.xml"/><Relationship Id="rId15" Type="http://schemas.openxmlformats.org/officeDocument/2006/relationships/slideLayout" Target="../slideLayouts/slideLayout20.xml"/><Relationship Id="rId16" Type="http://schemas.openxmlformats.org/officeDocument/2006/relationships/theme" Target="../theme/theme2.xml"/><Relationship Id="rId17" Type="http://schemas.openxmlformats.org/officeDocument/2006/relationships/image" Target="../media/image2.jpg"/><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799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78739" y="306455"/>
            <a:ext cx="8986520" cy="383540"/>
          </a:xfrm>
          <a:prstGeom prst="rect">
            <a:avLst/>
          </a:prstGeom>
        </p:spPr>
        <p:txBody>
          <a:bodyPr wrap="square" lIns="0" tIns="0" rIns="0" bIns="0">
            <a:spAutoFit/>
          </a:bodyPr>
          <a:lstStyle>
            <a:lvl1pPr>
              <a:defRPr sz="2000" b="0" i="0">
                <a:solidFill>
                  <a:schemeClr val="tx1"/>
                </a:solidFill>
                <a:latin typeface="Verdana"/>
                <a:cs typeface="Verdana"/>
              </a:defRPr>
            </a:lvl1pPr>
          </a:lstStyle>
          <a:p>
            <a:endParaRPr/>
          </a:p>
        </p:txBody>
      </p:sp>
      <p:sp>
        <p:nvSpPr>
          <p:cNvPr id="3" name="Holder 3"/>
          <p:cNvSpPr>
            <a:spLocks noGrp="1"/>
          </p:cNvSpPr>
          <p:nvPr>
            <p:ph type="body" idx="1"/>
          </p:nvPr>
        </p:nvSpPr>
        <p:spPr>
          <a:xfrm>
            <a:off x="880490" y="1967134"/>
            <a:ext cx="7383018" cy="1378585"/>
          </a:xfrm>
          <a:prstGeom prst="rect">
            <a:avLst/>
          </a:prstGeom>
        </p:spPr>
        <p:txBody>
          <a:bodyPr wrap="square" lIns="0" tIns="0" rIns="0" bIns="0">
            <a:spAutoFit/>
          </a:bodyPr>
          <a:lstStyle>
            <a:lvl1pPr>
              <a:defRPr sz="2400" b="0" i="0">
                <a:solidFill>
                  <a:schemeClr val="tx1"/>
                </a:solidFill>
                <a:latin typeface="FangSong"/>
                <a:cs typeface="FangSong"/>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2/25/19</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204031944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4.jp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png"/><Relationship Id="rId5" Type="http://schemas.openxmlformats.org/officeDocument/2006/relationships/image" Target="../media/image31.jpg"/><Relationship Id="rId6"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6.png"/><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tiff"/><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tiff"/></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8.jpg"/><Relationship Id="rId1" Type="http://schemas.openxmlformats.org/officeDocument/2006/relationships/slideLayout" Target="../slideLayouts/slideLayout8.xml"/><Relationship Id="rId2"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36.png"/><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jp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oleObject" Target="../embeddings/oleObject10.bin"/><Relationship Id="rId21" Type="http://schemas.openxmlformats.org/officeDocument/2006/relationships/image" Target="../media/image63.wmf"/><Relationship Id="rId22" Type="http://schemas.openxmlformats.org/officeDocument/2006/relationships/oleObject" Target="../embeddings/oleObject11.bin"/><Relationship Id="rId23" Type="http://schemas.openxmlformats.org/officeDocument/2006/relationships/image" Target="../media/image64.wmf"/><Relationship Id="rId24" Type="http://schemas.openxmlformats.org/officeDocument/2006/relationships/oleObject" Target="../embeddings/oleObject12.bin"/><Relationship Id="rId25" Type="http://schemas.openxmlformats.org/officeDocument/2006/relationships/image" Target="../media/image65.wmf"/><Relationship Id="rId26" Type="http://schemas.openxmlformats.org/officeDocument/2006/relationships/oleObject" Target="../embeddings/oleObject13.bin"/><Relationship Id="rId27" Type="http://schemas.openxmlformats.org/officeDocument/2006/relationships/image" Target="../media/image66.wmf"/><Relationship Id="rId28" Type="http://schemas.openxmlformats.org/officeDocument/2006/relationships/oleObject" Target="../embeddings/oleObject14.bin"/><Relationship Id="rId29" Type="http://schemas.openxmlformats.org/officeDocument/2006/relationships/image" Target="../media/image67.wmf"/><Relationship Id="rId10" Type="http://schemas.openxmlformats.org/officeDocument/2006/relationships/image" Target="../media/image58.wmf"/><Relationship Id="rId11" Type="http://schemas.openxmlformats.org/officeDocument/2006/relationships/oleObject" Target="../embeddings/oleObject5.bin"/><Relationship Id="rId12" Type="http://schemas.openxmlformats.org/officeDocument/2006/relationships/image" Target="../media/image59.wmf"/><Relationship Id="rId13" Type="http://schemas.openxmlformats.org/officeDocument/2006/relationships/oleObject" Target="../embeddings/oleObject6.bin"/><Relationship Id="rId14" Type="http://schemas.openxmlformats.org/officeDocument/2006/relationships/oleObject" Target="../embeddings/oleObject7.bin"/><Relationship Id="rId15" Type="http://schemas.openxmlformats.org/officeDocument/2006/relationships/image" Target="../media/image60.wmf"/><Relationship Id="rId16" Type="http://schemas.openxmlformats.org/officeDocument/2006/relationships/oleObject" Target="../embeddings/oleObject8.bin"/><Relationship Id="rId17" Type="http://schemas.openxmlformats.org/officeDocument/2006/relationships/image" Target="../media/image61.wmf"/><Relationship Id="rId18" Type="http://schemas.openxmlformats.org/officeDocument/2006/relationships/oleObject" Target="../embeddings/oleObject9.bin"/><Relationship Id="rId19" Type="http://schemas.openxmlformats.org/officeDocument/2006/relationships/image" Target="../media/image62.wmf"/><Relationship Id="rId1" Type="http://schemas.openxmlformats.org/officeDocument/2006/relationships/vmlDrawing" Target="../drawings/vmlDrawing1.vml"/><Relationship Id="rId2" Type="http://schemas.openxmlformats.org/officeDocument/2006/relationships/slideLayout" Target="../slideLayouts/slideLayout8.xml"/><Relationship Id="rId3" Type="http://schemas.openxmlformats.org/officeDocument/2006/relationships/oleObject" Target="../embeddings/oleObject1.bin"/><Relationship Id="rId4" Type="http://schemas.openxmlformats.org/officeDocument/2006/relationships/image" Target="../media/image55.wmf"/><Relationship Id="rId5" Type="http://schemas.openxmlformats.org/officeDocument/2006/relationships/oleObject" Target="../embeddings/oleObject2.bin"/><Relationship Id="rId6" Type="http://schemas.openxmlformats.org/officeDocument/2006/relationships/image" Target="../media/image56.wmf"/><Relationship Id="rId7" Type="http://schemas.openxmlformats.org/officeDocument/2006/relationships/oleObject" Target="../embeddings/oleObject3.bin"/><Relationship Id="rId8" Type="http://schemas.openxmlformats.org/officeDocument/2006/relationships/image" Target="../media/image57.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tiff"/><Relationship Id="rId6" Type="http://schemas.openxmlformats.org/officeDocument/2006/relationships/image" Target="../media/image72.tiff"/><Relationship Id="rId7" Type="http://schemas.openxmlformats.org/officeDocument/2006/relationships/image" Target="../media/image73.tiff"/><Relationship Id="rId1" Type="http://schemas.openxmlformats.org/officeDocument/2006/relationships/slideLayout" Target="../slideLayouts/slideLayout8.xml"/><Relationship Id="rId2"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69.png"/><Relationship Id="rId8" Type="http://schemas.openxmlformats.org/officeDocument/2006/relationships/image" Target="../media/image78.emf"/><Relationship Id="rId1" Type="http://schemas.openxmlformats.org/officeDocument/2006/relationships/slideLayout" Target="../slideLayouts/slideLayout8.xml"/><Relationship Id="rId2"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77.png"/><Relationship Id="rId1" Type="http://schemas.openxmlformats.org/officeDocument/2006/relationships/slideLayout" Target="../slideLayouts/slideLayout8.xml"/><Relationship Id="rId2"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3.tiff"/><Relationship Id="rId4" Type="http://schemas.openxmlformats.org/officeDocument/2006/relationships/image" Target="../media/image84.tiff"/><Relationship Id="rId1" Type="http://schemas.openxmlformats.org/officeDocument/2006/relationships/slideLayout" Target="../slideLayouts/slideLayout8.xml"/><Relationship Id="rId2"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5.tiff"/><Relationship Id="rId3"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8.xml"/><Relationship Id="rId2" Type="http://schemas.openxmlformats.org/officeDocument/2006/relationships/image" Target="../media/image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0.png"/><Relationship Id="rId3"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8.xml"/><Relationship Id="rId2" Type="http://schemas.openxmlformats.org/officeDocument/2006/relationships/image" Target="../media/image9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18.bin"/><Relationship Id="rId20" Type="http://schemas.openxmlformats.org/officeDocument/2006/relationships/image" Target="../media/image104.png"/><Relationship Id="rId10" Type="http://schemas.openxmlformats.org/officeDocument/2006/relationships/image" Target="../media/image98.wmf"/><Relationship Id="rId11" Type="http://schemas.openxmlformats.org/officeDocument/2006/relationships/oleObject" Target="../embeddings/oleObject19.bin"/><Relationship Id="rId12" Type="http://schemas.openxmlformats.org/officeDocument/2006/relationships/image" Target="../media/image101.png"/><Relationship Id="rId13" Type="http://schemas.openxmlformats.org/officeDocument/2006/relationships/oleObject" Target="../embeddings/oleObject20.bin"/><Relationship Id="rId14" Type="http://schemas.openxmlformats.org/officeDocument/2006/relationships/image" Target="../media/image99.wmf"/><Relationship Id="rId15" Type="http://schemas.openxmlformats.org/officeDocument/2006/relationships/oleObject" Target="../embeddings/oleObject21.bin"/><Relationship Id="rId16" Type="http://schemas.openxmlformats.org/officeDocument/2006/relationships/image" Target="../media/image100.wmf"/><Relationship Id="rId17" Type="http://schemas.openxmlformats.org/officeDocument/2006/relationships/oleObject" Target="../embeddings/oleObject22.bin"/><Relationship Id="rId18" Type="http://schemas.openxmlformats.org/officeDocument/2006/relationships/image" Target="../media/image102.png"/><Relationship Id="rId19" Type="http://schemas.openxmlformats.org/officeDocument/2006/relationships/image" Target="../media/image103.png"/><Relationship Id="rId1" Type="http://schemas.openxmlformats.org/officeDocument/2006/relationships/vmlDrawing" Target="../drawings/vmlDrawing2.vml"/><Relationship Id="rId2" Type="http://schemas.openxmlformats.org/officeDocument/2006/relationships/slideLayout" Target="../slideLayouts/slideLayout8.xml"/><Relationship Id="rId3" Type="http://schemas.openxmlformats.org/officeDocument/2006/relationships/oleObject" Target="../embeddings/oleObject15.bin"/><Relationship Id="rId4" Type="http://schemas.openxmlformats.org/officeDocument/2006/relationships/image" Target="../media/image95.wmf"/><Relationship Id="rId5" Type="http://schemas.openxmlformats.org/officeDocument/2006/relationships/oleObject" Target="../embeddings/oleObject16.bin"/><Relationship Id="rId6" Type="http://schemas.openxmlformats.org/officeDocument/2006/relationships/image" Target="../media/image96.wmf"/><Relationship Id="rId7" Type="http://schemas.openxmlformats.org/officeDocument/2006/relationships/oleObject" Target="../embeddings/oleObject17.bin"/><Relationship Id="rId8" Type="http://schemas.openxmlformats.org/officeDocument/2006/relationships/image" Target="../media/image97.wmf"/></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1" Type="http://schemas.openxmlformats.org/officeDocument/2006/relationships/slideLayout" Target="../slideLayouts/slideLayout8.xml"/><Relationship Id="rId2"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9.png"/><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3286" y="258282"/>
            <a:ext cx="4840605" cy="492443"/>
          </a:xfrm>
          <a:prstGeom prst="rect">
            <a:avLst/>
          </a:prstGeom>
        </p:spPr>
        <p:txBody>
          <a:bodyPr vert="horz" wrap="square" lIns="0" tIns="0" rIns="0" bIns="0" rtlCol="0">
            <a:spAutoFit/>
          </a:bodyPr>
          <a:lstStyle/>
          <a:p>
            <a:pPr marL="12700">
              <a:lnSpc>
                <a:spcPct val="100000"/>
              </a:lnSpc>
            </a:pPr>
            <a:r>
              <a:rPr lang="zh-CN" altLang="en-US" sz="3200" spc="5" dirty="0">
                <a:solidFill>
                  <a:srgbClr val="FF0000"/>
                </a:solidFill>
                <a:latin typeface="FangSong"/>
                <a:cs typeface="FangSong"/>
              </a:rPr>
              <a:t>数据分析与数据挖掘</a:t>
            </a:r>
            <a:endParaRPr sz="2400">
              <a:latin typeface="Verdana"/>
              <a:cs typeface="Verdana"/>
            </a:endParaRPr>
          </a:p>
        </p:txBody>
      </p:sp>
      <p:sp>
        <p:nvSpPr>
          <p:cNvPr id="3" name="object 3"/>
          <p:cNvSpPr txBox="1"/>
          <p:nvPr/>
        </p:nvSpPr>
        <p:spPr>
          <a:xfrm>
            <a:off x="1442085" y="2564804"/>
            <a:ext cx="6197600" cy="711200"/>
          </a:xfrm>
          <a:prstGeom prst="rect">
            <a:avLst/>
          </a:prstGeom>
        </p:spPr>
        <p:txBody>
          <a:bodyPr vert="horz" wrap="square" lIns="0" tIns="0" rIns="0" bIns="0" rtlCol="0">
            <a:spAutoFit/>
          </a:bodyPr>
          <a:lstStyle/>
          <a:p>
            <a:pPr marL="12700">
              <a:lnSpc>
                <a:spcPts val="6470"/>
              </a:lnSpc>
            </a:pPr>
            <a:r>
              <a:rPr sz="5400" dirty="0">
                <a:solidFill>
                  <a:srgbClr val="0000FF"/>
                </a:solidFill>
                <a:latin typeface="FangSong"/>
                <a:cs typeface="FangSong"/>
              </a:rPr>
              <a:t>二、模型评估与选择</a:t>
            </a:r>
            <a:endParaRPr sz="5400">
              <a:latin typeface="FangSong"/>
              <a:cs typeface="FangSong"/>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306455"/>
            <a:ext cx="8986520" cy="430887"/>
          </a:xfrm>
          <a:prstGeom prst="rect">
            <a:avLst/>
          </a:prstGeom>
        </p:spPr>
        <p:txBody>
          <a:bodyPr vert="horz" wrap="square" lIns="0" tIns="0" rIns="0" bIns="0" rtlCol="0">
            <a:spAutoFit/>
          </a:bodyPr>
          <a:lstStyle/>
          <a:p>
            <a:pPr marL="139700">
              <a:lnSpc>
                <a:spcPct val="100000"/>
              </a:lnSpc>
            </a:pPr>
            <a:r>
              <a:rPr sz="2800" i="1" spc="-20" dirty="0">
                <a:latin typeface="Palatino Linotype"/>
                <a:cs typeface="Palatino Linotype"/>
              </a:rPr>
              <a:t>k</a:t>
            </a:r>
            <a:r>
              <a:rPr sz="2800" spc="-15" dirty="0"/>
              <a:t>-</a:t>
            </a:r>
            <a:r>
              <a:rPr sz="2800" spc="-20" dirty="0">
                <a:latin typeface="FangSong"/>
                <a:cs typeface="FangSong"/>
              </a:rPr>
              <a:t>折交叉验证法</a:t>
            </a:r>
            <a:r>
              <a:rPr lang="en-US" altLang="zh-CN" sz="2800" spc="-20" dirty="0">
                <a:latin typeface="FangSong"/>
                <a:cs typeface="FangSong"/>
              </a:rPr>
              <a:t>(k-fold</a:t>
            </a:r>
            <a:r>
              <a:rPr lang="zh-CN" altLang="en-US" sz="2800" spc="-20" dirty="0">
                <a:latin typeface="FangSong"/>
                <a:cs typeface="FangSong"/>
              </a:rPr>
              <a:t> </a:t>
            </a:r>
            <a:r>
              <a:rPr lang="en-US" altLang="zh-CN" sz="2800" spc="-20" dirty="0">
                <a:latin typeface="FangSong"/>
                <a:cs typeface="FangSong"/>
              </a:rPr>
              <a:t>cross</a:t>
            </a:r>
            <a:r>
              <a:rPr lang="zh-CN" altLang="en-US" sz="2800" spc="-20" dirty="0">
                <a:latin typeface="FangSong"/>
                <a:cs typeface="FangSong"/>
              </a:rPr>
              <a:t> </a:t>
            </a:r>
            <a:r>
              <a:rPr lang="en-US" altLang="zh-CN" sz="2800" spc="-20" dirty="0">
                <a:latin typeface="FangSong"/>
                <a:cs typeface="FangSong"/>
              </a:rPr>
              <a:t>validation)</a:t>
            </a:r>
            <a:endParaRPr sz="2800">
              <a:latin typeface="FangSong"/>
              <a:cs typeface="FangSong"/>
            </a:endParaRPr>
          </a:p>
        </p:txBody>
      </p:sp>
      <p:sp>
        <p:nvSpPr>
          <p:cNvPr id="3" name="object 3"/>
          <p:cNvSpPr/>
          <p:nvPr/>
        </p:nvSpPr>
        <p:spPr>
          <a:xfrm>
            <a:off x="234695" y="1267967"/>
            <a:ext cx="7080505" cy="2846833"/>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962400" y="996424"/>
            <a:ext cx="3100070" cy="527050"/>
          </a:xfrm>
          <a:prstGeom prst="rect">
            <a:avLst/>
          </a:prstGeom>
        </p:spPr>
        <p:txBody>
          <a:bodyPr vert="horz" wrap="square" lIns="0" tIns="0" rIns="0" bIns="0" rtlCol="0">
            <a:spAutoFit/>
          </a:bodyPr>
          <a:lstStyle/>
          <a:p>
            <a:pPr marL="320675" marR="5080" indent="-308610">
              <a:lnSpc>
                <a:spcPts val="2150"/>
              </a:lnSpc>
            </a:pPr>
            <a:r>
              <a:rPr sz="1800" dirty="0">
                <a:solidFill>
                  <a:srgbClr val="0000FF"/>
                </a:solidFill>
                <a:latin typeface="FangSong"/>
                <a:cs typeface="FangSong"/>
              </a:rPr>
              <a:t>若</a:t>
            </a:r>
            <a:r>
              <a:rPr sz="1800" spc="-265" dirty="0">
                <a:solidFill>
                  <a:srgbClr val="0000FF"/>
                </a:solidFill>
                <a:latin typeface="FangSong"/>
                <a:cs typeface="FangSong"/>
              </a:rPr>
              <a:t> </a:t>
            </a:r>
            <a:r>
              <a:rPr sz="1800" spc="-15" dirty="0">
                <a:solidFill>
                  <a:srgbClr val="0000FF"/>
                </a:solidFill>
                <a:latin typeface="Verdana"/>
                <a:cs typeface="Verdana"/>
              </a:rPr>
              <a:t>k</a:t>
            </a:r>
            <a:r>
              <a:rPr sz="1800" dirty="0">
                <a:solidFill>
                  <a:srgbClr val="0000FF"/>
                </a:solidFill>
                <a:latin typeface="Verdana"/>
                <a:cs typeface="Verdana"/>
              </a:rPr>
              <a:t> =</a:t>
            </a:r>
            <a:r>
              <a:rPr sz="1800" spc="5" dirty="0">
                <a:solidFill>
                  <a:srgbClr val="0000FF"/>
                </a:solidFill>
                <a:latin typeface="Verdana"/>
                <a:cs typeface="Verdana"/>
              </a:rPr>
              <a:t> </a:t>
            </a:r>
            <a:r>
              <a:rPr sz="1800" spc="-20" dirty="0">
                <a:solidFill>
                  <a:srgbClr val="0000FF"/>
                </a:solidFill>
                <a:latin typeface="Verdana"/>
                <a:cs typeface="Verdana"/>
              </a:rPr>
              <a:t>m</a:t>
            </a:r>
            <a:r>
              <a:rPr sz="1800" dirty="0">
                <a:solidFill>
                  <a:srgbClr val="0000FF"/>
                </a:solidFill>
                <a:latin typeface="FangSong"/>
                <a:cs typeface="FangSong"/>
              </a:rPr>
              <a:t>，则得到“留一法” </a:t>
            </a:r>
            <a:r>
              <a:rPr sz="1800" spc="-5" dirty="0">
                <a:solidFill>
                  <a:srgbClr val="0000FF"/>
                </a:solidFill>
                <a:latin typeface="Verdana"/>
                <a:cs typeface="Verdana"/>
              </a:rPr>
              <a:t>(</a:t>
            </a:r>
            <a:r>
              <a:rPr sz="1800" spc="5" dirty="0">
                <a:solidFill>
                  <a:srgbClr val="0000FF"/>
                </a:solidFill>
                <a:latin typeface="Verdana"/>
                <a:cs typeface="Verdana"/>
              </a:rPr>
              <a:t>l</a:t>
            </a:r>
            <a:r>
              <a:rPr sz="1800" spc="-15" dirty="0">
                <a:solidFill>
                  <a:srgbClr val="0000FF"/>
                </a:solidFill>
                <a:latin typeface="Verdana"/>
                <a:cs typeface="Verdana"/>
              </a:rPr>
              <a:t>e</a:t>
            </a:r>
            <a:r>
              <a:rPr sz="1800" spc="-35" dirty="0">
                <a:solidFill>
                  <a:srgbClr val="0000FF"/>
                </a:solidFill>
                <a:latin typeface="Verdana"/>
                <a:cs typeface="Verdana"/>
              </a:rPr>
              <a:t>a</a:t>
            </a:r>
            <a:r>
              <a:rPr sz="1800" spc="-25" dirty="0">
                <a:solidFill>
                  <a:srgbClr val="0000FF"/>
                </a:solidFill>
                <a:latin typeface="Verdana"/>
                <a:cs typeface="Verdana"/>
              </a:rPr>
              <a:t>v</a:t>
            </a:r>
            <a:r>
              <a:rPr sz="1800" spc="-20" dirty="0">
                <a:solidFill>
                  <a:srgbClr val="0000FF"/>
                </a:solidFill>
                <a:latin typeface="Verdana"/>
                <a:cs typeface="Verdana"/>
              </a:rPr>
              <a:t>e</a:t>
            </a:r>
            <a:r>
              <a:rPr sz="1800" spc="-5" dirty="0">
                <a:solidFill>
                  <a:srgbClr val="0000FF"/>
                </a:solidFill>
                <a:latin typeface="Verdana"/>
                <a:cs typeface="Verdana"/>
              </a:rPr>
              <a:t>-</a:t>
            </a:r>
            <a:r>
              <a:rPr sz="1800" spc="-15" dirty="0">
                <a:solidFill>
                  <a:srgbClr val="0000FF"/>
                </a:solidFill>
                <a:latin typeface="Verdana"/>
                <a:cs typeface="Verdana"/>
              </a:rPr>
              <a:t>on</a:t>
            </a:r>
            <a:r>
              <a:rPr sz="1800" spc="-20" dirty="0">
                <a:solidFill>
                  <a:srgbClr val="0000FF"/>
                </a:solidFill>
                <a:latin typeface="Verdana"/>
                <a:cs typeface="Verdana"/>
              </a:rPr>
              <a:t>e</a:t>
            </a:r>
            <a:r>
              <a:rPr sz="1800" spc="-5" dirty="0">
                <a:solidFill>
                  <a:srgbClr val="0000FF"/>
                </a:solidFill>
                <a:latin typeface="Verdana"/>
                <a:cs typeface="Verdana"/>
              </a:rPr>
              <a:t>-</a:t>
            </a:r>
            <a:r>
              <a:rPr sz="1800" spc="-10" dirty="0">
                <a:solidFill>
                  <a:srgbClr val="0000FF"/>
                </a:solidFill>
                <a:latin typeface="Verdana"/>
                <a:cs typeface="Verdana"/>
              </a:rPr>
              <a:t>out,</a:t>
            </a:r>
            <a:r>
              <a:rPr sz="1800" spc="-20" dirty="0">
                <a:solidFill>
                  <a:srgbClr val="0000FF"/>
                </a:solidFill>
                <a:latin typeface="Verdana"/>
                <a:cs typeface="Verdana"/>
              </a:rPr>
              <a:t> L</a:t>
            </a:r>
            <a:r>
              <a:rPr sz="1800" spc="-5" dirty="0">
                <a:solidFill>
                  <a:srgbClr val="0000FF"/>
                </a:solidFill>
                <a:latin typeface="Verdana"/>
                <a:cs typeface="Verdana"/>
              </a:rPr>
              <a:t>OO)</a:t>
            </a:r>
            <a:endParaRPr sz="1800">
              <a:latin typeface="Verdana"/>
              <a:cs typeface="Verdana"/>
            </a:endParaRPr>
          </a:p>
        </p:txBody>
      </p:sp>
      <p:sp>
        <p:nvSpPr>
          <p:cNvPr id="5" name="下箭头 4"/>
          <p:cNvSpPr/>
          <p:nvPr/>
        </p:nvSpPr>
        <p:spPr>
          <a:xfrm>
            <a:off x="5257800" y="1642617"/>
            <a:ext cx="304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内容占位符 2"/>
          <p:cNvSpPr txBox="1">
            <a:spLocks/>
          </p:cNvSpPr>
          <p:nvPr/>
        </p:nvSpPr>
        <p:spPr>
          <a:xfrm>
            <a:off x="78738" y="4383408"/>
            <a:ext cx="8379461" cy="1712592"/>
          </a:xfrm>
          <a:prstGeom prst="rect">
            <a:avLst/>
          </a:prstGeom>
        </p:spPr>
        <p:txBody>
          <a:bodyPr wrap="square" lIns="0" tIns="0" rIns="0" bIns="0">
            <a:noAutofit/>
          </a:bodyPr>
          <a:lstStyle>
            <a:lvl1pPr marL="0">
              <a:defRPr sz="2400" b="0" i="0">
                <a:solidFill>
                  <a:schemeClr val="tx1"/>
                </a:solidFill>
                <a:latin typeface="FangSong"/>
                <a:ea typeface="+mn-ea"/>
                <a:cs typeface="FangSong"/>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11550" lvl="1" indent="-285750">
              <a:buFont typeface="Arial" charset="0"/>
              <a:buChar char="•"/>
            </a:pPr>
            <a:r>
              <a:rPr lang="zh-CN" altLang="en-US" sz="2000" kern="0" dirty="0">
                <a:solidFill>
                  <a:sysClr val="windowText" lastClr="000000"/>
                </a:solidFill>
              </a:rPr>
              <a:t>将数据集</a:t>
            </a:r>
            <a:r>
              <a:rPr lang="zh-CN" altLang="en-US" sz="2000" kern="0" dirty="0">
                <a:solidFill>
                  <a:srgbClr val="0000FF"/>
                </a:solidFill>
              </a:rPr>
              <a:t>分层采样</a:t>
            </a:r>
            <a:r>
              <a:rPr lang="zh-CN" altLang="en-US" sz="2000" kern="0" dirty="0">
                <a:solidFill>
                  <a:sysClr val="windowText" lastClr="000000"/>
                </a:solidFill>
              </a:rPr>
              <a:t>划分为 </a:t>
            </a:r>
            <a:r>
              <a:rPr lang="en-US" altLang="zh-CN" sz="2000" kern="0" dirty="0">
                <a:solidFill>
                  <a:sysClr val="windowText" lastClr="000000"/>
                </a:solidFill>
              </a:rPr>
              <a:t>k</a:t>
            </a:r>
            <a:r>
              <a:rPr lang="zh-CN" altLang="en-US" sz="2000" kern="0" dirty="0">
                <a:solidFill>
                  <a:sysClr val="windowText" lastClr="000000"/>
                </a:solidFill>
              </a:rPr>
              <a:t> 个大小相似的互斥子集，每次用 </a:t>
            </a:r>
            <a:r>
              <a:rPr lang="en-US" altLang="zh-CN" sz="2000" kern="0" dirty="0">
                <a:solidFill>
                  <a:sysClr val="windowText" lastClr="000000"/>
                </a:solidFill>
              </a:rPr>
              <a:t>k-1</a:t>
            </a:r>
            <a:r>
              <a:rPr lang="zh-CN" altLang="en-US" sz="2000" kern="0" dirty="0">
                <a:solidFill>
                  <a:sysClr val="windowText" lastClr="000000"/>
                </a:solidFill>
              </a:rPr>
              <a:t> 个子集的并集作为训练集，余下的子集作为测试集，最终返回 </a:t>
            </a:r>
            <a:r>
              <a:rPr lang="en-US" altLang="zh-CN" sz="2000" kern="0" dirty="0">
                <a:solidFill>
                  <a:sysClr val="windowText" lastClr="000000"/>
                </a:solidFill>
              </a:rPr>
              <a:t>k</a:t>
            </a:r>
            <a:r>
              <a:rPr lang="zh-CN" altLang="en-US" sz="2000" kern="0" dirty="0">
                <a:solidFill>
                  <a:sysClr val="windowText" lastClr="000000"/>
                </a:solidFill>
              </a:rPr>
              <a:t> 个测试结果的均值，</a:t>
            </a:r>
            <a:r>
              <a:rPr lang="en-US" altLang="zh-CN" sz="2000" kern="0" dirty="0">
                <a:solidFill>
                  <a:sysClr val="windowText" lastClr="000000"/>
                </a:solidFill>
              </a:rPr>
              <a:t>k</a:t>
            </a:r>
            <a:r>
              <a:rPr lang="zh-CN" altLang="en-US" sz="2000" kern="0" dirty="0">
                <a:solidFill>
                  <a:sysClr val="windowText" lastClr="000000"/>
                </a:solidFill>
              </a:rPr>
              <a:t> 最常用的取值是</a:t>
            </a:r>
            <a:r>
              <a:rPr lang="en-US" altLang="zh-CN" sz="2000" kern="0" dirty="0">
                <a:solidFill>
                  <a:sysClr val="windowText" lastClr="000000"/>
                </a:solidFill>
              </a:rPr>
              <a:t>10.</a:t>
            </a:r>
          </a:p>
          <a:p>
            <a:pPr marL="611550" lvl="1" indent="-285750">
              <a:buFont typeface="Arial" charset="0"/>
              <a:buChar char="•"/>
            </a:pPr>
            <a:r>
              <a:rPr lang="en-US" altLang="zh-CN" sz="2000" dirty="0"/>
              <a:t>k</a:t>
            </a:r>
            <a:r>
              <a:rPr lang="zh-CN" altLang="en-US" sz="2000" dirty="0"/>
              <a:t>折交叉验证通常随机使用不同的划分重复</a:t>
            </a:r>
            <a:r>
              <a:rPr lang="en-US" altLang="zh-CN" sz="2000" dirty="0"/>
              <a:t>p</a:t>
            </a:r>
            <a:r>
              <a:rPr lang="zh-CN" altLang="en-US" sz="2000" dirty="0"/>
              <a:t>次，最终的评估结果是这</a:t>
            </a:r>
            <a:r>
              <a:rPr lang="en-US" altLang="zh-CN" sz="2000" dirty="0"/>
              <a:t>p</a:t>
            </a:r>
            <a:r>
              <a:rPr lang="zh-CN" altLang="en-US" sz="2000" dirty="0"/>
              <a:t>次</a:t>
            </a:r>
            <a:r>
              <a:rPr lang="en-US" altLang="zh-CN" sz="2000" dirty="0"/>
              <a:t>k</a:t>
            </a:r>
            <a:r>
              <a:rPr lang="zh-CN" altLang="en-US" sz="2000" dirty="0"/>
              <a:t>折交叉验证结果的均值，例如常见的“</a:t>
            </a:r>
            <a:r>
              <a:rPr lang="en-US" altLang="zh-CN" sz="2000" dirty="0"/>
              <a:t>10</a:t>
            </a:r>
            <a:r>
              <a:rPr lang="zh-CN" altLang="en-US" sz="2000" dirty="0"/>
              <a:t>次</a:t>
            </a:r>
            <a:r>
              <a:rPr lang="en-US" altLang="zh-CN" sz="2000" dirty="0"/>
              <a:t>10</a:t>
            </a:r>
            <a:r>
              <a:rPr lang="zh-CN" altLang="en-US" sz="2000" dirty="0"/>
              <a:t>折交叉验证”</a:t>
            </a:r>
            <a:endParaRPr lang="en-US" altLang="zh-CN" sz="2000" kern="0" dirty="0">
              <a:solidFill>
                <a:sysClr val="windowText" lastClr="000000"/>
              </a:solidFill>
            </a:endParaRPr>
          </a:p>
        </p:txBody>
      </p:sp>
      <p:sp>
        <p:nvSpPr>
          <p:cNvPr id="7" name="矩形 6"/>
          <p:cNvSpPr/>
          <p:nvPr/>
        </p:nvSpPr>
        <p:spPr>
          <a:xfrm>
            <a:off x="6523234" y="1614165"/>
            <a:ext cx="2542025" cy="1077218"/>
          </a:xfrm>
          <a:prstGeom prst="rect">
            <a:avLst/>
          </a:prstGeom>
        </p:spPr>
        <p:txBody>
          <a:bodyPr wrap="square">
            <a:spAutoFit/>
          </a:bodyPr>
          <a:lstStyle/>
          <a:p>
            <a:pPr marL="0" lvl="1"/>
            <a:r>
              <a:rPr lang="zh-CN" altLang="en-US" sz="1600" dirty="0">
                <a:solidFill>
                  <a:srgbClr val="0000FF"/>
                </a:solidFill>
              </a:rPr>
              <a:t>不受随机样本划分方式的影响</a:t>
            </a:r>
            <a:r>
              <a:rPr lang="en-US" altLang="zh-CN" sz="1600" dirty="0">
                <a:solidFill>
                  <a:srgbClr val="0000FF"/>
                </a:solidFill>
              </a:rPr>
              <a:t>,</a:t>
            </a:r>
            <a:r>
              <a:rPr lang="zh-CN" altLang="en-US" sz="1600" dirty="0">
                <a:solidFill>
                  <a:srgbClr val="0000FF"/>
                </a:solidFill>
              </a:rPr>
              <a:t>结果往往比较准确；</a:t>
            </a:r>
            <a:endParaRPr lang="en-US" altLang="zh-CN" sz="1600" dirty="0">
              <a:solidFill>
                <a:srgbClr val="0000FF"/>
              </a:solidFill>
            </a:endParaRPr>
          </a:p>
          <a:p>
            <a:pPr marL="0" lvl="1"/>
            <a:r>
              <a:rPr lang="zh-CN" altLang="en-US" sz="1600" dirty="0">
                <a:solidFill>
                  <a:srgbClr val="0000FF"/>
                </a:solidFill>
              </a:rPr>
              <a:t>当数据集比较大时，计算开销难以忍受。</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841" y="308915"/>
            <a:ext cx="1092200" cy="381000"/>
          </a:xfrm>
          <a:prstGeom prst="rect">
            <a:avLst/>
          </a:prstGeom>
        </p:spPr>
        <p:txBody>
          <a:bodyPr vert="horz" wrap="square" lIns="0" tIns="0" rIns="0" bIns="0" rtlCol="0">
            <a:spAutoFit/>
          </a:bodyPr>
          <a:lstStyle/>
          <a:p>
            <a:pPr marL="12700">
              <a:lnSpc>
                <a:spcPct val="100000"/>
              </a:lnSpc>
            </a:pPr>
            <a:r>
              <a:rPr sz="2800" spc="-20" dirty="0">
                <a:latin typeface="FangSong"/>
                <a:cs typeface="FangSong"/>
              </a:rPr>
              <a:t>自</a:t>
            </a:r>
            <a:r>
              <a:rPr sz="2800" spc="-30" dirty="0">
                <a:latin typeface="FangSong"/>
                <a:cs typeface="FangSong"/>
              </a:rPr>
              <a:t>助法</a:t>
            </a:r>
            <a:endParaRPr sz="2800">
              <a:latin typeface="FangSong"/>
              <a:cs typeface="FangSong"/>
            </a:endParaRPr>
          </a:p>
        </p:txBody>
      </p:sp>
      <p:sp>
        <p:nvSpPr>
          <p:cNvPr id="3" name="object 3"/>
          <p:cNvSpPr txBox="1"/>
          <p:nvPr/>
        </p:nvSpPr>
        <p:spPr>
          <a:xfrm>
            <a:off x="259985" y="1087763"/>
            <a:ext cx="5154295" cy="359073"/>
          </a:xfrm>
          <a:prstGeom prst="rect">
            <a:avLst/>
          </a:prstGeom>
        </p:spPr>
        <p:txBody>
          <a:bodyPr vert="horz" wrap="square" lIns="0" tIns="0" rIns="0" bIns="0" rtlCol="0">
            <a:spAutoFit/>
          </a:bodyPr>
          <a:lstStyle/>
          <a:p>
            <a:pPr marL="12700">
              <a:lnSpc>
                <a:spcPts val="2830"/>
              </a:lnSpc>
            </a:pPr>
            <a:r>
              <a:rPr sz="2400" dirty="0">
                <a:latin typeface="FangSong"/>
                <a:cs typeface="FangSong"/>
              </a:rPr>
              <a:t>基于“</a:t>
            </a:r>
            <a:r>
              <a:rPr sz="2400" dirty="0">
                <a:solidFill>
                  <a:srgbClr val="0000FF"/>
                </a:solidFill>
                <a:latin typeface="FangSong"/>
                <a:cs typeface="FangSong"/>
              </a:rPr>
              <a:t>自助采样</a:t>
            </a:r>
            <a:r>
              <a:rPr sz="2400" dirty="0">
                <a:latin typeface="FangSong"/>
                <a:cs typeface="FangSong"/>
              </a:rPr>
              <a:t>”</a:t>
            </a:r>
            <a:r>
              <a:rPr sz="2400" spc="-350" dirty="0">
                <a:latin typeface="FangSong"/>
                <a:cs typeface="FangSong"/>
              </a:rPr>
              <a:t> </a:t>
            </a:r>
            <a:r>
              <a:rPr sz="2000" dirty="0">
                <a:latin typeface="Verdana"/>
                <a:cs typeface="Verdana"/>
              </a:rPr>
              <a:t>(bo</a:t>
            </a:r>
            <a:r>
              <a:rPr sz="2000" spc="-10" dirty="0">
                <a:latin typeface="Verdana"/>
                <a:cs typeface="Verdana"/>
              </a:rPr>
              <a:t>o</a:t>
            </a:r>
            <a:r>
              <a:rPr sz="2000" dirty="0">
                <a:latin typeface="Verdana"/>
                <a:cs typeface="Verdana"/>
              </a:rPr>
              <a:t>ts</a:t>
            </a:r>
            <a:r>
              <a:rPr sz="2000" spc="-40" dirty="0">
                <a:latin typeface="Verdana"/>
                <a:cs typeface="Verdana"/>
              </a:rPr>
              <a:t>r</a:t>
            </a:r>
            <a:r>
              <a:rPr sz="2000" dirty="0">
                <a:latin typeface="Verdana"/>
                <a:cs typeface="Verdana"/>
              </a:rPr>
              <a:t>ap</a:t>
            </a:r>
            <a:r>
              <a:rPr sz="2000" spc="-10" dirty="0">
                <a:latin typeface="Verdana"/>
                <a:cs typeface="Verdana"/>
              </a:rPr>
              <a:t> </a:t>
            </a:r>
            <a:r>
              <a:rPr sz="2000" dirty="0">
                <a:latin typeface="Verdana"/>
                <a:cs typeface="Verdana"/>
              </a:rPr>
              <a:t>sa</a:t>
            </a:r>
            <a:r>
              <a:rPr sz="2000" spc="-10" dirty="0">
                <a:latin typeface="Verdana"/>
                <a:cs typeface="Verdana"/>
              </a:rPr>
              <a:t>m</a:t>
            </a:r>
            <a:r>
              <a:rPr sz="2000" dirty="0">
                <a:latin typeface="Verdana"/>
                <a:cs typeface="Verdana"/>
              </a:rPr>
              <a:t>pl</a:t>
            </a:r>
            <a:r>
              <a:rPr sz="2000" spc="-20" dirty="0">
                <a:latin typeface="Verdana"/>
                <a:cs typeface="Verdana"/>
              </a:rPr>
              <a:t>i</a:t>
            </a:r>
            <a:r>
              <a:rPr sz="2000" dirty="0">
                <a:latin typeface="Verdana"/>
                <a:cs typeface="Verdana"/>
              </a:rPr>
              <a:t>ng)</a:t>
            </a:r>
          </a:p>
        </p:txBody>
      </p:sp>
      <p:sp>
        <p:nvSpPr>
          <p:cNvPr id="4" name="object 4"/>
          <p:cNvSpPr txBox="1"/>
          <p:nvPr/>
        </p:nvSpPr>
        <p:spPr>
          <a:xfrm>
            <a:off x="233632" y="1809603"/>
            <a:ext cx="5207000" cy="304800"/>
          </a:xfrm>
          <a:prstGeom prst="rect">
            <a:avLst/>
          </a:prstGeom>
        </p:spPr>
        <p:txBody>
          <a:bodyPr vert="horz" wrap="square" lIns="0" tIns="0" rIns="0" bIns="0" rtlCol="0">
            <a:spAutoFit/>
          </a:bodyPr>
          <a:lstStyle/>
          <a:p>
            <a:pPr marL="12700">
              <a:lnSpc>
                <a:spcPts val="2830"/>
              </a:lnSpc>
            </a:pPr>
            <a:r>
              <a:rPr sz="2400" dirty="0">
                <a:solidFill>
                  <a:srgbClr val="00AF50"/>
                </a:solidFill>
                <a:latin typeface="FangSong"/>
                <a:cs typeface="FangSong"/>
              </a:rPr>
              <a:t>亦称“有放回采样”、“可重复采样”</a:t>
            </a:r>
            <a:endParaRPr sz="2400">
              <a:latin typeface="FangSong"/>
              <a:cs typeface="FangSong"/>
            </a:endParaRPr>
          </a:p>
        </p:txBody>
      </p:sp>
      <p:sp>
        <p:nvSpPr>
          <p:cNvPr id="5" name="object 5"/>
          <p:cNvSpPr/>
          <p:nvPr/>
        </p:nvSpPr>
        <p:spPr>
          <a:xfrm>
            <a:off x="1533144" y="283626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00CC99"/>
          </a:solidFill>
        </p:spPr>
        <p:txBody>
          <a:bodyPr wrap="square" lIns="0" tIns="0" rIns="0" bIns="0" rtlCol="0"/>
          <a:lstStyle/>
          <a:p>
            <a:endParaRPr/>
          </a:p>
        </p:txBody>
      </p:sp>
      <p:sp>
        <p:nvSpPr>
          <p:cNvPr id="6" name="object 6"/>
          <p:cNvSpPr/>
          <p:nvPr/>
        </p:nvSpPr>
        <p:spPr>
          <a:xfrm>
            <a:off x="1533144" y="283626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7" name="object 7"/>
          <p:cNvSpPr/>
          <p:nvPr/>
        </p:nvSpPr>
        <p:spPr>
          <a:xfrm>
            <a:off x="1685544" y="306486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CC99FF"/>
          </a:solidFill>
        </p:spPr>
        <p:txBody>
          <a:bodyPr wrap="square" lIns="0" tIns="0" rIns="0" bIns="0" rtlCol="0"/>
          <a:lstStyle/>
          <a:p>
            <a:endParaRPr/>
          </a:p>
        </p:txBody>
      </p:sp>
      <p:sp>
        <p:nvSpPr>
          <p:cNvPr id="8" name="object 8"/>
          <p:cNvSpPr/>
          <p:nvPr/>
        </p:nvSpPr>
        <p:spPr>
          <a:xfrm>
            <a:off x="1685544" y="306486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9" name="object 9"/>
          <p:cNvSpPr/>
          <p:nvPr/>
        </p:nvSpPr>
        <p:spPr>
          <a:xfrm>
            <a:off x="1914144" y="276006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FFCC00"/>
          </a:solidFill>
        </p:spPr>
        <p:txBody>
          <a:bodyPr wrap="square" lIns="0" tIns="0" rIns="0" bIns="0" rtlCol="0"/>
          <a:lstStyle/>
          <a:p>
            <a:endParaRPr/>
          </a:p>
        </p:txBody>
      </p:sp>
      <p:sp>
        <p:nvSpPr>
          <p:cNvPr id="10" name="object 10"/>
          <p:cNvSpPr/>
          <p:nvPr/>
        </p:nvSpPr>
        <p:spPr>
          <a:xfrm>
            <a:off x="1914144" y="276006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11" name="object 11"/>
          <p:cNvSpPr/>
          <p:nvPr/>
        </p:nvSpPr>
        <p:spPr>
          <a:xfrm>
            <a:off x="2676144" y="253146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FF99CC"/>
          </a:solidFill>
        </p:spPr>
        <p:txBody>
          <a:bodyPr wrap="square" lIns="0" tIns="0" rIns="0" bIns="0" rtlCol="0"/>
          <a:lstStyle/>
          <a:p>
            <a:endParaRPr/>
          </a:p>
        </p:txBody>
      </p:sp>
      <p:sp>
        <p:nvSpPr>
          <p:cNvPr id="12" name="object 12"/>
          <p:cNvSpPr/>
          <p:nvPr/>
        </p:nvSpPr>
        <p:spPr>
          <a:xfrm>
            <a:off x="2676144" y="253146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13" name="object 13"/>
          <p:cNvSpPr/>
          <p:nvPr/>
        </p:nvSpPr>
        <p:spPr>
          <a:xfrm>
            <a:off x="3209544" y="276006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00FFFF"/>
          </a:solidFill>
        </p:spPr>
        <p:txBody>
          <a:bodyPr wrap="square" lIns="0" tIns="0" rIns="0" bIns="0" rtlCol="0"/>
          <a:lstStyle/>
          <a:p>
            <a:endParaRPr/>
          </a:p>
        </p:txBody>
      </p:sp>
      <p:sp>
        <p:nvSpPr>
          <p:cNvPr id="14" name="object 14"/>
          <p:cNvSpPr/>
          <p:nvPr/>
        </p:nvSpPr>
        <p:spPr>
          <a:xfrm>
            <a:off x="3209544" y="276006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15" name="object 15"/>
          <p:cNvSpPr/>
          <p:nvPr/>
        </p:nvSpPr>
        <p:spPr>
          <a:xfrm>
            <a:off x="1450458" y="2230927"/>
            <a:ext cx="2362200" cy="1447800"/>
          </a:xfrm>
          <a:custGeom>
            <a:avLst/>
            <a:gdLst/>
            <a:ahLst/>
            <a:cxnLst/>
            <a:rect l="l" t="t" r="r" b="b"/>
            <a:pathLst>
              <a:path w="2362200" h="1447800">
                <a:moveTo>
                  <a:pt x="0" y="1447800"/>
                </a:moveTo>
                <a:lnTo>
                  <a:pt x="2362200" y="1447800"/>
                </a:lnTo>
                <a:lnTo>
                  <a:pt x="2362200" y="0"/>
                </a:lnTo>
                <a:lnTo>
                  <a:pt x="0" y="0"/>
                </a:lnTo>
                <a:lnTo>
                  <a:pt x="0" y="1447800"/>
                </a:lnTo>
                <a:close/>
              </a:path>
            </a:pathLst>
          </a:custGeom>
          <a:ln w="9144">
            <a:solidFill>
              <a:srgbClr val="000000"/>
            </a:solidFill>
          </a:ln>
        </p:spPr>
        <p:txBody>
          <a:bodyPr wrap="square" lIns="0" tIns="0" rIns="0" bIns="0" rtlCol="0"/>
          <a:lstStyle/>
          <a:p>
            <a:endParaRPr/>
          </a:p>
        </p:txBody>
      </p:sp>
      <p:sp>
        <p:nvSpPr>
          <p:cNvPr id="16" name="object 16"/>
          <p:cNvSpPr/>
          <p:nvPr/>
        </p:nvSpPr>
        <p:spPr>
          <a:xfrm>
            <a:off x="2142744" y="298866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993300"/>
          </a:solidFill>
        </p:spPr>
        <p:txBody>
          <a:bodyPr wrap="square" lIns="0" tIns="0" rIns="0" bIns="0" rtlCol="0"/>
          <a:lstStyle/>
          <a:p>
            <a:endParaRPr/>
          </a:p>
        </p:txBody>
      </p:sp>
      <p:sp>
        <p:nvSpPr>
          <p:cNvPr id="17" name="object 17"/>
          <p:cNvSpPr/>
          <p:nvPr/>
        </p:nvSpPr>
        <p:spPr>
          <a:xfrm>
            <a:off x="2142744" y="298866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18" name="object 18"/>
          <p:cNvSpPr/>
          <p:nvPr/>
        </p:nvSpPr>
        <p:spPr>
          <a:xfrm>
            <a:off x="3133344" y="245526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FF0000"/>
          </a:solidFill>
        </p:spPr>
        <p:txBody>
          <a:bodyPr wrap="square" lIns="0" tIns="0" rIns="0" bIns="0" rtlCol="0"/>
          <a:lstStyle/>
          <a:p>
            <a:endParaRPr/>
          </a:p>
        </p:txBody>
      </p:sp>
      <p:sp>
        <p:nvSpPr>
          <p:cNvPr id="19" name="object 19"/>
          <p:cNvSpPr/>
          <p:nvPr/>
        </p:nvSpPr>
        <p:spPr>
          <a:xfrm>
            <a:off x="3133344" y="245526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20" name="object 20"/>
          <p:cNvSpPr/>
          <p:nvPr/>
        </p:nvSpPr>
        <p:spPr>
          <a:xfrm>
            <a:off x="2828544" y="276006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00FF00"/>
          </a:solidFill>
        </p:spPr>
        <p:txBody>
          <a:bodyPr wrap="square" lIns="0" tIns="0" rIns="0" bIns="0" rtlCol="0"/>
          <a:lstStyle/>
          <a:p>
            <a:endParaRPr/>
          </a:p>
        </p:txBody>
      </p:sp>
      <p:sp>
        <p:nvSpPr>
          <p:cNvPr id="21" name="object 21"/>
          <p:cNvSpPr/>
          <p:nvPr/>
        </p:nvSpPr>
        <p:spPr>
          <a:xfrm>
            <a:off x="2828544" y="276006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22" name="object 22"/>
          <p:cNvSpPr/>
          <p:nvPr/>
        </p:nvSpPr>
        <p:spPr>
          <a:xfrm>
            <a:off x="4123944" y="2683764"/>
            <a:ext cx="762000" cy="609600"/>
          </a:xfrm>
          <a:custGeom>
            <a:avLst/>
            <a:gdLst/>
            <a:ahLst/>
            <a:cxnLst/>
            <a:rect l="l" t="t" r="r" b="b"/>
            <a:pathLst>
              <a:path w="762000" h="609600">
                <a:moveTo>
                  <a:pt x="0" y="152400"/>
                </a:moveTo>
                <a:lnTo>
                  <a:pt x="571500" y="152400"/>
                </a:lnTo>
                <a:lnTo>
                  <a:pt x="571500" y="0"/>
                </a:lnTo>
                <a:lnTo>
                  <a:pt x="762000" y="304800"/>
                </a:lnTo>
                <a:lnTo>
                  <a:pt x="571500" y="609600"/>
                </a:lnTo>
                <a:lnTo>
                  <a:pt x="571500" y="457200"/>
                </a:lnTo>
                <a:lnTo>
                  <a:pt x="0" y="457200"/>
                </a:lnTo>
                <a:lnTo>
                  <a:pt x="0" y="152400"/>
                </a:lnTo>
                <a:close/>
              </a:path>
            </a:pathLst>
          </a:custGeom>
          <a:ln w="9144">
            <a:solidFill>
              <a:srgbClr val="000000"/>
            </a:solidFill>
          </a:ln>
        </p:spPr>
        <p:txBody>
          <a:bodyPr wrap="square" lIns="0" tIns="0" rIns="0" bIns="0" rtlCol="0"/>
          <a:lstStyle/>
          <a:p>
            <a:endParaRPr/>
          </a:p>
        </p:txBody>
      </p:sp>
      <p:sp>
        <p:nvSpPr>
          <p:cNvPr id="23" name="object 23"/>
          <p:cNvSpPr/>
          <p:nvPr/>
        </p:nvSpPr>
        <p:spPr>
          <a:xfrm>
            <a:off x="3209544" y="336966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808080"/>
          </a:solidFill>
        </p:spPr>
        <p:txBody>
          <a:bodyPr wrap="square" lIns="0" tIns="0" rIns="0" bIns="0" rtlCol="0"/>
          <a:lstStyle/>
          <a:p>
            <a:endParaRPr/>
          </a:p>
        </p:txBody>
      </p:sp>
      <p:sp>
        <p:nvSpPr>
          <p:cNvPr id="24" name="object 24"/>
          <p:cNvSpPr/>
          <p:nvPr/>
        </p:nvSpPr>
        <p:spPr>
          <a:xfrm>
            <a:off x="3209544" y="336966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25" name="object 25"/>
          <p:cNvSpPr/>
          <p:nvPr/>
        </p:nvSpPr>
        <p:spPr>
          <a:xfrm>
            <a:off x="2828544" y="321726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3366FF"/>
          </a:solidFill>
        </p:spPr>
        <p:txBody>
          <a:bodyPr wrap="square" lIns="0" tIns="0" rIns="0" bIns="0" rtlCol="0"/>
          <a:lstStyle/>
          <a:p>
            <a:endParaRPr/>
          </a:p>
        </p:txBody>
      </p:sp>
      <p:sp>
        <p:nvSpPr>
          <p:cNvPr id="26" name="object 26"/>
          <p:cNvSpPr/>
          <p:nvPr/>
        </p:nvSpPr>
        <p:spPr>
          <a:xfrm>
            <a:off x="2828544" y="321726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27" name="object 27"/>
          <p:cNvSpPr/>
          <p:nvPr/>
        </p:nvSpPr>
        <p:spPr>
          <a:xfrm>
            <a:off x="5242559" y="285150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00CC99"/>
          </a:solidFill>
        </p:spPr>
        <p:txBody>
          <a:bodyPr wrap="square" lIns="0" tIns="0" rIns="0" bIns="0" rtlCol="0"/>
          <a:lstStyle/>
          <a:p>
            <a:endParaRPr/>
          </a:p>
        </p:txBody>
      </p:sp>
      <p:sp>
        <p:nvSpPr>
          <p:cNvPr id="28" name="object 28"/>
          <p:cNvSpPr/>
          <p:nvPr/>
        </p:nvSpPr>
        <p:spPr>
          <a:xfrm>
            <a:off x="5242559" y="285150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29" name="object 29"/>
          <p:cNvSpPr/>
          <p:nvPr/>
        </p:nvSpPr>
        <p:spPr>
          <a:xfrm>
            <a:off x="5394959" y="308010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CC99FF"/>
          </a:solidFill>
        </p:spPr>
        <p:txBody>
          <a:bodyPr wrap="square" lIns="0" tIns="0" rIns="0" bIns="0" rtlCol="0"/>
          <a:lstStyle/>
          <a:p>
            <a:endParaRPr/>
          </a:p>
        </p:txBody>
      </p:sp>
      <p:sp>
        <p:nvSpPr>
          <p:cNvPr id="30" name="object 30"/>
          <p:cNvSpPr/>
          <p:nvPr/>
        </p:nvSpPr>
        <p:spPr>
          <a:xfrm>
            <a:off x="5394959" y="308010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31" name="object 31"/>
          <p:cNvSpPr/>
          <p:nvPr/>
        </p:nvSpPr>
        <p:spPr>
          <a:xfrm>
            <a:off x="6385559" y="2546701"/>
            <a:ext cx="304165" cy="152400"/>
          </a:xfrm>
          <a:custGeom>
            <a:avLst/>
            <a:gdLst/>
            <a:ahLst/>
            <a:cxnLst/>
            <a:rect l="l" t="t" r="r" b="b"/>
            <a:pathLst>
              <a:path w="304165"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FF99CC"/>
          </a:solidFill>
        </p:spPr>
        <p:txBody>
          <a:bodyPr wrap="square" lIns="0" tIns="0" rIns="0" bIns="0" rtlCol="0"/>
          <a:lstStyle/>
          <a:p>
            <a:endParaRPr/>
          </a:p>
        </p:txBody>
      </p:sp>
      <p:sp>
        <p:nvSpPr>
          <p:cNvPr id="32" name="object 32"/>
          <p:cNvSpPr/>
          <p:nvPr/>
        </p:nvSpPr>
        <p:spPr>
          <a:xfrm>
            <a:off x="6385559" y="2546701"/>
            <a:ext cx="304165" cy="152400"/>
          </a:xfrm>
          <a:custGeom>
            <a:avLst/>
            <a:gdLst/>
            <a:ahLst/>
            <a:cxnLst/>
            <a:rect l="l" t="t" r="r" b="b"/>
            <a:pathLst>
              <a:path w="304165"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33" name="object 33"/>
          <p:cNvSpPr/>
          <p:nvPr/>
        </p:nvSpPr>
        <p:spPr>
          <a:xfrm>
            <a:off x="6918959" y="2775301"/>
            <a:ext cx="304165" cy="152400"/>
          </a:xfrm>
          <a:custGeom>
            <a:avLst/>
            <a:gdLst/>
            <a:ahLst/>
            <a:cxnLst/>
            <a:rect l="l" t="t" r="r" b="b"/>
            <a:pathLst>
              <a:path w="304165"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00FFFF"/>
          </a:solidFill>
        </p:spPr>
        <p:txBody>
          <a:bodyPr wrap="square" lIns="0" tIns="0" rIns="0" bIns="0" rtlCol="0"/>
          <a:lstStyle/>
          <a:p>
            <a:endParaRPr/>
          </a:p>
        </p:txBody>
      </p:sp>
      <p:sp>
        <p:nvSpPr>
          <p:cNvPr id="34" name="object 34"/>
          <p:cNvSpPr/>
          <p:nvPr/>
        </p:nvSpPr>
        <p:spPr>
          <a:xfrm>
            <a:off x="6918959" y="2775301"/>
            <a:ext cx="304165" cy="152400"/>
          </a:xfrm>
          <a:custGeom>
            <a:avLst/>
            <a:gdLst/>
            <a:ahLst/>
            <a:cxnLst/>
            <a:rect l="l" t="t" r="r" b="b"/>
            <a:pathLst>
              <a:path w="304165"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35" name="object 35"/>
          <p:cNvSpPr/>
          <p:nvPr/>
        </p:nvSpPr>
        <p:spPr>
          <a:xfrm>
            <a:off x="5166359" y="2241804"/>
            <a:ext cx="2362200" cy="1447800"/>
          </a:xfrm>
          <a:custGeom>
            <a:avLst/>
            <a:gdLst/>
            <a:ahLst/>
            <a:cxnLst/>
            <a:rect l="l" t="t" r="r" b="b"/>
            <a:pathLst>
              <a:path w="2362200" h="1447800">
                <a:moveTo>
                  <a:pt x="0" y="1447800"/>
                </a:moveTo>
                <a:lnTo>
                  <a:pt x="2362199" y="1447800"/>
                </a:lnTo>
                <a:lnTo>
                  <a:pt x="2362199" y="0"/>
                </a:lnTo>
                <a:lnTo>
                  <a:pt x="0" y="0"/>
                </a:lnTo>
                <a:lnTo>
                  <a:pt x="0" y="1447800"/>
                </a:lnTo>
                <a:close/>
              </a:path>
            </a:pathLst>
          </a:custGeom>
          <a:ln w="9144">
            <a:solidFill>
              <a:srgbClr val="000000"/>
            </a:solidFill>
          </a:ln>
        </p:spPr>
        <p:txBody>
          <a:bodyPr wrap="square" lIns="0" tIns="0" rIns="0" bIns="0" rtlCol="0"/>
          <a:lstStyle/>
          <a:p>
            <a:endParaRPr/>
          </a:p>
        </p:txBody>
      </p:sp>
      <p:sp>
        <p:nvSpPr>
          <p:cNvPr id="36" name="object 36"/>
          <p:cNvSpPr/>
          <p:nvPr/>
        </p:nvSpPr>
        <p:spPr>
          <a:xfrm>
            <a:off x="5852159" y="3003901"/>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993300"/>
          </a:solidFill>
        </p:spPr>
        <p:txBody>
          <a:bodyPr wrap="square" lIns="0" tIns="0" rIns="0" bIns="0" rtlCol="0"/>
          <a:lstStyle/>
          <a:p>
            <a:endParaRPr/>
          </a:p>
        </p:txBody>
      </p:sp>
      <p:sp>
        <p:nvSpPr>
          <p:cNvPr id="37" name="object 37"/>
          <p:cNvSpPr/>
          <p:nvPr/>
        </p:nvSpPr>
        <p:spPr>
          <a:xfrm>
            <a:off x="5852159" y="3003901"/>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38" name="object 38"/>
          <p:cNvSpPr/>
          <p:nvPr/>
        </p:nvSpPr>
        <p:spPr>
          <a:xfrm>
            <a:off x="6842759" y="2470501"/>
            <a:ext cx="304165" cy="152400"/>
          </a:xfrm>
          <a:custGeom>
            <a:avLst/>
            <a:gdLst/>
            <a:ahLst/>
            <a:cxnLst/>
            <a:rect l="l" t="t" r="r" b="b"/>
            <a:pathLst>
              <a:path w="304165"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FF0000"/>
          </a:solidFill>
        </p:spPr>
        <p:txBody>
          <a:bodyPr wrap="square" lIns="0" tIns="0" rIns="0" bIns="0" rtlCol="0"/>
          <a:lstStyle/>
          <a:p>
            <a:endParaRPr/>
          </a:p>
        </p:txBody>
      </p:sp>
      <p:sp>
        <p:nvSpPr>
          <p:cNvPr id="39" name="object 39"/>
          <p:cNvSpPr/>
          <p:nvPr/>
        </p:nvSpPr>
        <p:spPr>
          <a:xfrm>
            <a:off x="6842759" y="2470501"/>
            <a:ext cx="304165" cy="152400"/>
          </a:xfrm>
          <a:custGeom>
            <a:avLst/>
            <a:gdLst/>
            <a:ahLst/>
            <a:cxnLst/>
            <a:rect l="l" t="t" r="r" b="b"/>
            <a:pathLst>
              <a:path w="304165"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40" name="object 40"/>
          <p:cNvSpPr/>
          <p:nvPr/>
        </p:nvSpPr>
        <p:spPr>
          <a:xfrm>
            <a:off x="6537959" y="3232501"/>
            <a:ext cx="304165" cy="152400"/>
          </a:xfrm>
          <a:custGeom>
            <a:avLst/>
            <a:gdLst/>
            <a:ahLst/>
            <a:cxnLst/>
            <a:rect l="l" t="t" r="r" b="b"/>
            <a:pathLst>
              <a:path w="304165"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3366FF"/>
          </a:solidFill>
        </p:spPr>
        <p:txBody>
          <a:bodyPr wrap="square" lIns="0" tIns="0" rIns="0" bIns="0" rtlCol="0"/>
          <a:lstStyle/>
          <a:p>
            <a:endParaRPr/>
          </a:p>
        </p:txBody>
      </p:sp>
      <p:sp>
        <p:nvSpPr>
          <p:cNvPr id="41" name="object 41"/>
          <p:cNvSpPr/>
          <p:nvPr/>
        </p:nvSpPr>
        <p:spPr>
          <a:xfrm>
            <a:off x="6537959" y="3232501"/>
            <a:ext cx="304165" cy="152400"/>
          </a:xfrm>
          <a:custGeom>
            <a:avLst/>
            <a:gdLst/>
            <a:ahLst/>
            <a:cxnLst/>
            <a:rect l="l" t="t" r="r" b="b"/>
            <a:pathLst>
              <a:path w="304165"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42" name="object 42"/>
          <p:cNvSpPr/>
          <p:nvPr/>
        </p:nvSpPr>
        <p:spPr>
          <a:xfrm>
            <a:off x="5394959" y="2749394"/>
            <a:ext cx="304165" cy="152400"/>
          </a:xfrm>
          <a:custGeom>
            <a:avLst/>
            <a:gdLst/>
            <a:ahLst/>
            <a:cxnLst/>
            <a:rect l="l" t="t" r="r" b="b"/>
            <a:pathLst>
              <a:path w="304164"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00CC99"/>
          </a:solidFill>
        </p:spPr>
        <p:txBody>
          <a:bodyPr wrap="square" lIns="0" tIns="0" rIns="0" bIns="0" rtlCol="0"/>
          <a:lstStyle/>
          <a:p>
            <a:endParaRPr/>
          </a:p>
        </p:txBody>
      </p:sp>
      <p:sp>
        <p:nvSpPr>
          <p:cNvPr id="43" name="object 43"/>
          <p:cNvSpPr/>
          <p:nvPr/>
        </p:nvSpPr>
        <p:spPr>
          <a:xfrm>
            <a:off x="5394959" y="2749394"/>
            <a:ext cx="304165" cy="152400"/>
          </a:xfrm>
          <a:custGeom>
            <a:avLst/>
            <a:gdLst/>
            <a:ahLst/>
            <a:cxnLst/>
            <a:rect l="l" t="t" r="r" b="b"/>
            <a:pathLst>
              <a:path w="304164"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44" name="object 44"/>
          <p:cNvSpPr/>
          <p:nvPr/>
        </p:nvSpPr>
        <p:spPr>
          <a:xfrm>
            <a:off x="7082028" y="2894173"/>
            <a:ext cx="304165" cy="152400"/>
          </a:xfrm>
          <a:custGeom>
            <a:avLst/>
            <a:gdLst/>
            <a:ahLst/>
            <a:cxnLst/>
            <a:rect l="l" t="t" r="r" b="b"/>
            <a:pathLst>
              <a:path w="304165"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00FFFF"/>
          </a:solidFill>
        </p:spPr>
        <p:txBody>
          <a:bodyPr wrap="square" lIns="0" tIns="0" rIns="0" bIns="0" rtlCol="0"/>
          <a:lstStyle/>
          <a:p>
            <a:endParaRPr/>
          </a:p>
        </p:txBody>
      </p:sp>
      <p:sp>
        <p:nvSpPr>
          <p:cNvPr id="45" name="object 45"/>
          <p:cNvSpPr/>
          <p:nvPr/>
        </p:nvSpPr>
        <p:spPr>
          <a:xfrm>
            <a:off x="7082028" y="2894173"/>
            <a:ext cx="304165" cy="152400"/>
          </a:xfrm>
          <a:custGeom>
            <a:avLst/>
            <a:gdLst/>
            <a:ahLst/>
            <a:cxnLst/>
            <a:rect l="l" t="t" r="r" b="b"/>
            <a:pathLst>
              <a:path w="304165"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46" name="object 46"/>
          <p:cNvSpPr/>
          <p:nvPr/>
        </p:nvSpPr>
        <p:spPr>
          <a:xfrm>
            <a:off x="6525768" y="2642713"/>
            <a:ext cx="304165" cy="152400"/>
          </a:xfrm>
          <a:custGeom>
            <a:avLst/>
            <a:gdLst/>
            <a:ahLst/>
            <a:cxnLst/>
            <a:rect l="l" t="t" r="r" b="b"/>
            <a:pathLst>
              <a:path w="304165" h="152400">
                <a:moveTo>
                  <a:pt x="144607" y="0"/>
                </a:moveTo>
                <a:lnTo>
                  <a:pt x="92050" y="6113"/>
                </a:lnTo>
                <a:lnTo>
                  <a:pt x="48282" y="20468"/>
                </a:lnTo>
                <a:lnTo>
                  <a:pt x="9646" y="49377"/>
                </a:lnTo>
                <a:lnTo>
                  <a:pt x="0" y="76102"/>
                </a:lnTo>
                <a:lnTo>
                  <a:pt x="203" y="80067"/>
                </a:lnTo>
                <a:lnTo>
                  <a:pt x="27125" y="118908"/>
                </a:lnTo>
                <a:lnTo>
                  <a:pt x="62467" y="136460"/>
                </a:lnTo>
                <a:lnTo>
                  <a:pt x="109730" y="147953"/>
                </a:lnTo>
                <a:lnTo>
                  <a:pt x="166894" y="151960"/>
                </a:lnTo>
                <a:lnTo>
                  <a:pt x="184433" y="150595"/>
                </a:lnTo>
                <a:lnTo>
                  <a:pt x="232228" y="140641"/>
                </a:lnTo>
                <a:lnTo>
                  <a:pt x="270244" y="122741"/>
                </a:lnTo>
                <a:lnTo>
                  <a:pt x="300053" y="88397"/>
                </a:lnTo>
                <a:lnTo>
                  <a:pt x="303826" y="67458"/>
                </a:lnTo>
                <a:lnTo>
                  <a:pt x="300851" y="58853"/>
                </a:lnTo>
                <a:lnTo>
                  <a:pt x="270893" y="28577"/>
                </a:lnTo>
                <a:lnTo>
                  <a:pt x="232197" y="11849"/>
                </a:lnTo>
                <a:lnTo>
                  <a:pt x="182521" y="1986"/>
                </a:lnTo>
                <a:lnTo>
                  <a:pt x="144607" y="0"/>
                </a:lnTo>
                <a:close/>
              </a:path>
            </a:pathLst>
          </a:custGeom>
          <a:solidFill>
            <a:srgbClr val="FF99CC"/>
          </a:solidFill>
        </p:spPr>
        <p:txBody>
          <a:bodyPr wrap="square" lIns="0" tIns="0" rIns="0" bIns="0" rtlCol="0"/>
          <a:lstStyle/>
          <a:p>
            <a:endParaRPr/>
          </a:p>
        </p:txBody>
      </p:sp>
      <p:sp>
        <p:nvSpPr>
          <p:cNvPr id="47" name="object 47"/>
          <p:cNvSpPr/>
          <p:nvPr/>
        </p:nvSpPr>
        <p:spPr>
          <a:xfrm>
            <a:off x="6525768" y="2642713"/>
            <a:ext cx="304165" cy="152400"/>
          </a:xfrm>
          <a:custGeom>
            <a:avLst/>
            <a:gdLst/>
            <a:ahLst/>
            <a:cxnLst/>
            <a:rect l="l" t="t" r="r" b="b"/>
            <a:pathLst>
              <a:path w="304165" h="152400">
                <a:moveTo>
                  <a:pt x="0" y="76102"/>
                </a:moveTo>
                <a:lnTo>
                  <a:pt x="16803" y="41299"/>
                </a:lnTo>
                <a:lnTo>
                  <a:pt x="61679" y="14876"/>
                </a:lnTo>
                <a:lnTo>
                  <a:pt x="108766" y="3073"/>
                </a:lnTo>
                <a:lnTo>
                  <a:pt x="144607" y="0"/>
                </a:lnTo>
                <a:lnTo>
                  <a:pt x="163979" y="495"/>
                </a:lnTo>
                <a:lnTo>
                  <a:pt x="216728" y="7721"/>
                </a:lnTo>
                <a:lnTo>
                  <a:pt x="259377" y="22335"/>
                </a:lnTo>
                <a:lnTo>
                  <a:pt x="295973" y="50604"/>
                </a:lnTo>
                <a:lnTo>
                  <a:pt x="303826" y="67458"/>
                </a:lnTo>
                <a:lnTo>
                  <a:pt x="302968" y="78208"/>
                </a:lnTo>
                <a:lnTo>
                  <a:pt x="280176" y="115197"/>
                </a:lnTo>
                <a:lnTo>
                  <a:pt x="246149" y="135503"/>
                </a:lnTo>
                <a:lnTo>
                  <a:pt x="201249" y="148227"/>
                </a:lnTo>
                <a:lnTo>
                  <a:pt x="166894" y="151960"/>
                </a:lnTo>
                <a:lnTo>
                  <a:pt x="146864" y="151544"/>
                </a:lnTo>
                <a:lnTo>
                  <a:pt x="92776" y="144883"/>
                </a:lnTo>
                <a:lnTo>
                  <a:pt x="49262" y="131212"/>
                </a:lnTo>
                <a:lnTo>
                  <a:pt x="11185" y="104545"/>
                </a:lnTo>
                <a:lnTo>
                  <a:pt x="0" y="76102"/>
                </a:lnTo>
                <a:close/>
              </a:path>
            </a:pathLst>
          </a:custGeom>
          <a:ln w="9144">
            <a:solidFill>
              <a:srgbClr val="000000"/>
            </a:solidFill>
          </a:ln>
        </p:spPr>
        <p:txBody>
          <a:bodyPr wrap="square" lIns="0" tIns="0" rIns="0" bIns="0" rtlCol="0"/>
          <a:lstStyle/>
          <a:p>
            <a:endParaRPr/>
          </a:p>
        </p:txBody>
      </p:sp>
      <p:sp>
        <p:nvSpPr>
          <p:cNvPr id="48" name="object 48"/>
          <p:cNvSpPr txBox="1"/>
          <p:nvPr/>
        </p:nvSpPr>
        <p:spPr>
          <a:xfrm>
            <a:off x="368236" y="3946890"/>
            <a:ext cx="3091815" cy="281940"/>
          </a:xfrm>
          <a:prstGeom prst="rect">
            <a:avLst/>
          </a:prstGeom>
        </p:spPr>
        <p:txBody>
          <a:bodyPr vert="horz" wrap="square" lIns="0" tIns="0" rIns="0" bIns="0" rtlCol="0">
            <a:spAutoFit/>
          </a:bodyPr>
          <a:lstStyle/>
          <a:p>
            <a:pPr marL="12700">
              <a:lnSpc>
                <a:spcPct val="100000"/>
              </a:lnSpc>
            </a:pPr>
            <a:r>
              <a:rPr sz="2000" spc="10" dirty="0">
                <a:latin typeface="FangSong"/>
                <a:cs typeface="FangSong"/>
              </a:rPr>
              <a:t>约</a:t>
            </a:r>
            <a:r>
              <a:rPr sz="2000" dirty="0">
                <a:latin typeface="FangSong"/>
                <a:cs typeface="FangSong"/>
              </a:rPr>
              <a:t>有</a:t>
            </a:r>
            <a:r>
              <a:rPr sz="2000" spc="-320" dirty="0">
                <a:latin typeface="FangSong"/>
                <a:cs typeface="FangSong"/>
              </a:rPr>
              <a:t> </a:t>
            </a:r>
            <a:r>
              <a:rPr sz="2000" dirty="0">
                <a:latin typeface="Verdana"/>
                <a:cs typeface="Verdana"/>
              </a:rPr>
              <a:t>36.8%</a:t>
            </a:r>
            <a:r>
              <a:rPr sz="2000" spc="-25" dirty="0">
                <a:latin typeface="Verdana"/>
                <a:cs typeface="Verdana"/>
              </a:rPr>
              <a:t> </a:t>
            </a:r>
            <a:r>
              <a:rPr sz="2000" spc="10" dirty="0">
                <a:latin typeface="FangSong"/>
                <a:cs typeface="FangSong"/>
              </a:rPr>
              <a:t>的样</a:t>
            </a:r>
            <a:r>
              <a:rPr sz="2000" dirty="0">
                <a:latin typeface="FangSong"/>
                <a:cs typeface="FangSong"/>
              </a:rPr>
              <a:t>本不出现</a:t>
            </a:r>
            <a:endParaRPr sz="2000">
              <a:latin typeface="FangSong"/>
              <a:cs typeface="FangSong"/>
            </a:endParaRPr>
          </a:p>
        </p:txBody>
      </p:sp>
      <p:sp>
        <p:nvSpPr>
          <p:cNvPr id="49" name="object 49"/>
          <p:cNvSpPr/>
          <p:nvPr/>
        </p:nvSpPr>
        <p:spPr>
          <a:xfrm>
            <a:off x="1114044" y="4428949"/>
            <a:ext cx="419100" cy="645160"/>
          </a:xfrm>
          <a:custGeom>
            <a:avLst/>
            <a:gdLst/>
            <a:ahLst/>
            <a:cxnLst/>
            <a:rect l="l" t="t" r="r" b="b"/>
            <a:pathLst>
              <a:path w="419100" h="645160">
                <a:moveTo>
                  <a:pt x="0" y="435101"/>
                </a:moveTo>
                <a:lnTo>
                  <a:pt x="104775" y="435101"/>
                </a:lnTo>
                <a:lnTo>
                  <a:pt x="104775" y="0"/>
                </a:lnTo>
                <a:lnTo>
                  <a:pt x="314325" y="0"/>
                </a:lnTo>
                <a:lnTo>
                  <a:pt x="314325" y="435101"/>
                </a:lnTo>
                <a:lnTo>
                  <a:pt x="419100" y="435101"/>
                </a:lnTo>
                <a:lnTo>
                  <a:pt x="209550" y="644651"/>
                </a:lnTo>
                <a:lnTo>
                  <a:pt x="0" y="435101"/>
                </a:lnTo>
                <a:close/>
              </a:path>
            </a:pathLst>
          </a:custGeom>
          <a:ln w="12192">
            <a:solidFill>
              <a:srgbClr val="000000"/>
            </a:solidFill>
          </a:ln>
        </p:spPr>
        <p:txBody>
          <a:bodyPr wrap="square" lIns="0" tIns="0" rIns="0" bIns="0" rtlCol="0"/>
          <a:lstStyle/>
          <a:p>
            <a:endParaRPr/>
          </a:p>
        </p:txBody>
      </p:sp>
      <p:sp>
        <p:nvSpPr>
          <p:cNvPr id="50" name="object 50"/>
          <p:cNvSpPr txBox="1"/>
          <p:nvPr/>
        </p:nvSpPr>
        <p:spPr>
          <a:xfrm>
            <a:off x="368236" y="5105786"/>
            <a:ext cx="8410956" cy="1231106"/>
          </a:xfrm>
          <a:prstGeom prst="rect">
            <a:avLst/>
          </a:prstGeom>
        </p:spPr>
        <p:txBody>
          <a:bodyPr vert="horz" wrap="square" lIns="0" tIns="0" rIns="0" bIns="0" rtlCol="0">
            <a:spAutoFit/>
          </a:bodyPr>
          <a:lstStyle/>
          <a:p>
            <a:pPr marL="12700">
              <a:lnSpc>
                <a:spcPct val="100000"/>
              </a:lnSpc>
            </a:pPr>
            <a:r>
              <a:rPr sz="2000" b="1" spc="1080" dirty="0">
                <a:latin typeface="Hannotate SC"/>
                <a:cs typeface="Hannotate SC"/>
              </a:rPr>
              <a:t>“</a:t>
            </a:r>
            <a:r>
              <a:rPr sz="2000" b="1" spc="5" dirty="0">
                <a:latin typeface="Hannotate SC"/>
                <a:cs typeface="Hannotate SC"/>
              </a:rPr>
              <a:t>包外估</a:t>
            </a:r>
            <a:r>
              <a:rPr sz="2000" b="1" spc="540" dirty="0">
                <a:latin typeface="Hannotate SC"/>
                <a:cs typeface="Hannotate SC"/>
              </a:rPr>
              <a:t>计”</a:t>
            </a:r>
            <a:r>
              <a:rPr sz="2000" spc="-5" dirty="0">
                <a:latin typeface="Verdana"/>
                <a:cs typeface="Verdana"/>
              </a:rPr>
              <a:t>(ou</a:t>
            </a:r>
            <a:r>
              <a:rPr sz="2000" spc="-40" dirty="0">
                <a:latin typeface="Verdana"/>
                <a:cs typeface="Verdana"/>
              </a:rPr>
              <a:t>t</a:t>
            </a:r>
            <a:r>
              <a:rPr sz="2000" dirty="0">
                <a:latin typeface="Verdana"/>
                <a:cs typeface="Verdana"/>
              </a:rPr>
              <a:t>-</a:t>
            </a:r>
            <a:r>
              <a:rPr sz="2000" spc="-20" dirty="0">
                <a:latin typeface="Verdana"/>
                <a:cs typeface="Verdana"/>
              </a:rPr>
              <a:t>o</a:t>
            </a:r>
            <a:r>
              <a:rPr sz="2000" spc="-45" dirty="0">
                <a:latin typeface="Verdana"/>
                <a:cs typeface="Verdana"/>
              </a:rPr>
              <a:t>f</a:t>
            </a:r>
            <a:r>
              <a:rPr sz="2000" dirty="0">
                <a:latin typeface="Verdana"/>
                <a:cs typeface="Verdana"/>
              </a:rPr>
              <a:t>-b</a:t>
            </a:r>
            <a:r>
              <a:rPr sz="2000" spc="-10" dirty="0">
                <a:latin typeface="Verdana"/>
                <a:cs typeface="Verdana"/>
              </a:rPr>
              <a:t>a</a:t>
            </a:r>
            <a:r>
              <a:rPr sz="2000" dirty="0">
                <a:latin typeface="Verdana"/>
                <a:cs typeface="Verdana"/>
              </a:rPr>
              <a:t>g</a:t>
            </a:r>
            <a:r>
              <a:rPr sz="2000" spc="-10" dirty="0">
                <a:latin typeface="Verdana"/>
                <a:cs typeface="Verdana"/>
              </a:rPr>
              <a:t> e</a:t>
            </a:r>
            <a:r>
              <a:rPr sz="2000" dirty="0">
                <a:latin typeface="Verdana"/>
                <a:cs typeface="Verdana"/>
              </a:rPr>
              <a:t>sti</a:t>
            </a:r>
            <a:r>
              <a:rPr sz="2000" spc="-20" dirty="0">
                <a:latin typeface="Verdana"/>
                <a:cs typeface="Verdana"/>
              </a:rPr>
              <a:t>m</a:t>
            </a:r>
            <a:r>
              <a:rPr sz="2000" dirty="0">
                <a:latin typeface="Verdana"/>
                <a:cs typeface="Verdana"/>
              </a:rPr>
              <a:t>at</a:t>
            </a:r>
            <a:r>
              <a:rPr sz="2000" spc="-20" dirty="0">
                <a:latin typeface="Verdana"/>
                <a:cs typeface="Verdana"/>
              </a:rPr>
              <a:t>i</a:t>
            </a:r>
            <a:r>
              <a:rPr sz="2000" dirty="0">
                <a:latin typeface="Verdana"/>
                <a:cs typeface="Verdana"/>
              </a:rPr>
              <a:t>on)</a:t>
            </a:r>
            <a:endParaRPr lang="en-US" sz="2000" dirty="0">
              <a:latin typeface="Verdana"/>
              <a:cs typeface="Verdana"/>
            </a:endParaRPr>
          </a:p>
          <a:p>
            <a:pPr marL="12700">
              <a:lnSpc>
                <a:spcPct val="100000"/>
              </a:lnSpc>
            </a:pPr>
            <a:r>
              <a:rPr lang="zh-CN" altLang="en-US" sz="2000" dirty="0">
                <a:latin typeface="Verdana"/>
                <a:cs typeface="Verdana"/>
              </a:rPr>
              <a:t>初始数据集</a:t>
            </a:r>
            <a:r>
              <a:rPr lang="en-US" altLang="zh-CN" sz="2000" dirty="0">
                <a:latin typeface="Verdana"/>
                <a:cs typeface="Verdana"/>
              </a:rPr>
              <a:t>D</a:t>
            </a:r>
            <a:r>
              <a:rPr lang="zh-CN" altLang="en-US" sz="2000" dirty="0">
                <a:latin typeface="Verdana"/>
                <a:cs typeface="Verdana"/>
              </a:rPr>
              <a:t>中约有</a:t>
            </a:r>
            <a:r>
              <a:rPr lang="en-US" altLang="zh-CN" sz="2000" dirty="0">
                <a:latin typeface="Verdana"/>
                <a:cs typeface="Verdana"/>
              </a:rPr>
              <a:t>36.8%</a:t>
            </a:r>
            <a:r>
              <a:rPr lang="zh-CN" altLang="en-US" sz="2000" dirty="0">
                <a:latin typeface="Verdana"/>
                <a:cs typeface="Verdana"/>
              </a:rPr>
              <a:t>的样本</a:t>
            </a:r>
            <a:r>
              <a:rPr lang="zh-CN" altLang="en-US" sz="2000" dirty="0">
                <a:solidFill>
                  <a:srgbClr val="FF0000"/>
                </a:solidFill>
                <a:latin typeface="Verdana"/>
                <a:cs typeface="Verdana"/>
              </a:rPr>
              <a:t>未出现在采样数据集</a:t>
            </a:r>
            <a:r>
              <a:rPr lang="en-US" altLang="zh-CN" sz="2000" dirty="0">
                <a:solidFill>
                  <a:srgbClr val="FF0000"/>
                </a:solidFill>
                <a:latin typeface="Verdana"/>
                <a:cs typeface="Verdana"/>
              </a:rPr>
              <a:t>D’</a:t>
            </a:r>
            <a:r>
              <a:rPr lang="zh-CN" altLang="en-US" sz="2000" dirty="0">
                <a:solidFill>
                  <a:srgbClr val="FF0000"/>
                </a:solidFill>
                <a:latin typeface="Verdana"/>
                <a:cs typeface="Verdana"/>
              </a:rPr>
              <a:t>中</a:t>
            </a:r>
            <a:r>
              <a:rPr lang="zh-CN" altLang="en-US" sz="2000" dirty="0">
                <a:latin typeface="Verdana"/>
                <a:cs typeface="Verdana"/>
              </a:rPr>
              <a:t>。</a:t>
            </a:r>
            <a:endParaRPr lang="en-US" altLang="zh-CN" sz="2000" dirty="0">
              <a:latin typeface="Verdana"/>
              <a:cs typeface="Verdana"/>
            </a:endParaRPr>
          </a:p>
          <a:p>
            <a:pPr marL="12700">
              <a:lnSpc>
                <a:spcPct val="100000"/>
              </a:lnSpc>
            </a:pPr>
            <a:r>
              <a:rPr lang="en-US" altLang="zh-CN" sz="2000" dirty="0">
                <a:latin typeface="Verdana"/>
                <a:cs typeface="Verdana"/>
              </a:rPr>
              <a:t>D</a:t>
            </a:r>
            <a:r>
              <a:rPr lang="zh-CN" altLang="en-US" sz="2000" dirty="0">
                <a:latin typeface="Verdana"/>
                <a:cs typeface="Verdana"/>
              </a:rPr>
              <a:t>和</a:t>
            </a:r>
            <a:r>
              <a:rPr lang="en-US" altLang="zh-CN" sz="2000" dirty="0">
                <a:latin typeface="Verdana"/>
                <a:cs typeface="Verdana"/>
              </a:rPr>
              <a:t>D’</a:t>
            </a:r>
            <a:r>
              <a:rPr lang="zh-CN" altLang="en-US" sz="2000" dirty="0">
                <a:latin typeface="Verdana"/>
                <a:cs typeface="Verdana"/>
              </a:rPr>
              <a:t>都有</a:t>
            </a:r>
            <a:r>
              <a:rPr lang="en-US" altLang="zh-CN" sz="2000" dirty="0">
                <a:latin typeface="Verdana"/>
                <a:cs typeface="Verdana"/>
              </a:rPr>
              <a:t>m</a:t>
            </a:r>
            <a:r>
              <a:rPr lang="zh-CN" altLang="en-US" sz="2000" dirty="0">
                <a:latin typeface="Verdana"/>
                <a:cs typeface="Verdana"/>
              </a:rPr>
              <a:t>个样本。</a:t>
            </a:r>
            <a:endParaRPr lang="en-US" altLang="zh-CN" sz="2000" dirty="0">
              <a:latin typeface="Verdana"/>
              <a:cs typeface="Verdana"/>
            </a:endParaRPr>
          </a:p>
          <a:p>
            <a:pPr marL="12700">
              <a:lnSpc>
                <a:spcPct val="100000"/>
              </a:lnSpc>
            </a:pPr>
            <a:r>
              <a:rPr lang="en-US" altLang="zh-CN" sz="2000" dirty="0">
                <a:latin typeface="Verdana"/>
                <a:cs typeface="Verdana"/>
              </a:rPr>
              <a:t>D’</a:t>
            </a:r>
            <a:r>
              <a:rPr lang="zh-CN" altLang="en-US" sz="2000" dirty="0">
                <a:latin typeface="Verdana"/>
                <a:cs typeface="Verdana"/>
              </a:rPr>
              <a:t>用作训练集，</a:t>
            </a:r>
            <a:r>
              <a:rPr lang="en-US" altLang="zh-CN" sz="2000" dirty="0">
                <a:latin typeface="Verdana"/>
                <a:cs typeface="Verdana"/>
              </a:rPr>
              <a:t>D\D’</a:t>
            </a:r>
            <a:r>
              <a:rPr lang="zh-CN" altLang="en-US" sz="2000" dirty="0">
                <a:latin typeface="Verdana"/>
                <a:cs typeface="Verdana"/>
              </a:rPr>
              <a:t>用作测试集 </a:t>
            </a:r>
            <a:r>
              <a:rPr lang="mr-IN" altLang="zh-CN" sz="2000" dirty="0">
                <a:latin typeface="Verdana"/>
                <a:cs typeface="Verdana"/>
              </a:rPr>
              <a:t>–</a:t>
            </a:r>
            <a:r>
              <a:rPr lang="zh-CN" altLang="en-US" sz="2000" dirty="0">
                <a:latin typeface="Verdana"/>
                <a:cs typeface="Verdana"/>
              </a:rPr>
              <a:t> </a:t>
            </a:r>
            <a:r>
              <a:rPr lang="zh-CN" altLang="en-US" sz="2000" dirty="0">
                <a:solidFill>
                  <a:srgbClr val="FF0000"/>
                </a:solidFill>
                <a:latin typeface="Verdana"/>
                <a:cs typeface="Verdana"/>
              </a:rPr>
              <a:t>未出现在</a:t>
            </a:r>
            <a:r>
              <a:rPr lang="en-US" altLang="zh-CN" sz="2000" dirty="0">
                <a:solidFill>
                  <a:srgbClr val="FF0000"/>
                </a:solidFill>
                <a:latin typeface="Verdana"/>
                <a:cs typeface="Verdana"/>
              </a:rPr>
              <a:t>D’</a:t>
            </a:r>
            <a:r>
              <a:rPr lang="zh-CN" altLang="en-US" sz="2000" dirty="0">
                <a:solidFill>
                  <a:srgbClr val="FF0000"/>
                </a:solidFill>
                <a:latin typeface="Verdana"/>
                <a:cs typeface="Verdana"/>
              </a:rPr>
              <a:t>的</a:t>
            </a:r>
            <a:r>
              <a:rPr lang="en-US" altLang="zh-CN" sz="2000" dirty="0">
                <a:solidFill>
                  <a:srgbClr val="FF0000"/>
                </a:solidFill>
                <a:latin typeface="Verdana"/>
                <a:cs typeface="Verdana"/>
              </a:rPr>
              <a:t>36.8%</a:t>
            </a:r>
            <a:r>
              <a:rPr lang="zh-CN" altLang="en-US" sz="2000" dirty="0">
                <a:solidFill>
                  <a:srgbClr val="FF0000"/>
                </a:solidFill>
                <a:latin typeface="Verdana"/>
                <a:cs typeface="Verdana"/>
              </a:rPr>
              <a:t>数据在</a:t>
            </a:r>
            <a:r>
              <a:rPr lang="en-US" altLang="zh-CN" sz="2000" dirty="0">
                <a:solidFill>
                  <a:srgbClr val="FF0000"/>
                </a:solidFill>
                <a:latin typeface="Verdana"/>
                <a:cs typeface="Verdana"/>
              </a:rPr>
              <a:t>D\D’</a:t>
            </a:r>
            <a:r>
              <a:rPr lang="zh-CN" altLang="en-US" sz="2000" dirty="0">
                <a:solidFill>
                  <a:srgbClr val="FF0000"/>
                </a:solidFill>
                <a:latin typeface="Verdana"/>
                <a:cs typeface="Verdana"/>
              </a:rPr>
              <a:t>中</a:t>
            </a:r>
            <a:endParaRPr sz="2000" dirty="0">
              <a:solidFill>
                <a:srgbClr val="FF0000"/>
              </a:solidFill>
              <a:latin typeface="Verdana"/>
              <a:cs typeface="Verdana"/>
            </a:endParaRPr>
          </a:p>
        </p:txBody>
      </p:sp>
      <p:sp>
        <p:nvSpPr>
          <p:cNvPr id="51" name="object 51"/>
          <p:cNvSpPr/>
          <p:nvPr/>
        </p:nvSpPr>
        <p:spPr>
          <a:xfrm>
            <a:off x="1768223" y="4384102"/>
            <a:ext cx="2615184" cy="633984"/>
          </a:xfrm>
          <a:prstGeom prst="rect">
            <a:avLst/>
          </a:prstGeom>
          <a:blipFill>
            <a:blip r:embed="rId3" cstate="print"/>
            <a:stretch>
              <a:fillRect/>
            </a:stretch>
          </a:blipFill>
        </p:spPr>
        <p:txBody>
          <a:bodyPr wrap="square" lIns="0" tIns="0" rIns="0" bIns="0" rtlCol="0"/>
          <a:lstStyle/>
          <a:p>
            <a:endParaRPr/>
          </a:p>
        </p:txBody>
      </p:sp>
      <p:sp>
        <p:nvSpPr>
          <p:cNvPr id="52" name="object 52"/>
          <p:cNvSpPr txBox="1"/>
          <p:nvPr/>
        </p:nvSpPr>
        <p:spPr>
          <a:xfrm>
            <a:off x="5162231" y="4002992"/>
            <a:ext cx="3665220" cy="892552"/>
          </a:xfrm>
          <a:prstGeom prst="rect">
            <a:avLst/>
          </a:prstGeom>
        </p:spPr>
        <p:txBody>
          <a:bodyPr vert="horz" wrap="square" lIns="0" tIns="0" rIns="0" bIns="0" rtlCol="0">
            <a:spAutoFit/>
          </a:bodyPr>
          <a:lstStyle/>
          <a:p>
            <a:pPr marL="12700">
              <a:lnSpc>
                <a:spcPct val="100000"/>
              </a:lnSpc>
            </a:pPr>
            <a:r>
              <a:rPr sz="2400" dirty="0">
                <a:solidFill>
                  <a:srgbClr val="FF0000"/>
                </a:solidFill>
                <a:latin typeface="Wingdings"/>
                <a:cs typeface="Wingdings"/>
              </a:rPr>
              <a:t></a:t>
            </a:r>
            <a:r>
              <a:rPr sz="2400" spc="-2050" dirty="0">
                <a:solidFill>
                  <a:srgbClr val="FF0000"/>
                </a:solidFill>
                <a:latin typeface="Wingdings"/>
                <a:cs typeface="Wingdings"/>
              </a:rPr>
              <a:t> </a:t>
            </a:r>
            <a:r>
              <a:rPr sz="2400" dirty="0">
                <a:solidFill>
                  <a:srgbClr val="FF0000"/>
                </a:solidFill>
                <a:latin typeface="FangSong"/>
                <a:cs typeface="FangSong"/>
              </a:rPr>
              <a:t>训练集与原样本集同规模</a:t>
            </a:r>
            <a:endParaRPr sz="2400">
              <a:latin typeface="FangSong"/>
              <a:cs typeface="FangSong"/>
            </a:endParaRPr>
          </a:p>
          <a:p>
            <a:pPr marL="12700">
              <a:lnSpc>
                <a:spcPct val="100000"/>
              </a:lnSpc>
              <a:spcBef>
                <a:spcPts val="1200"/>
              </a:spcBef>
            </a:pPr>
            <a:r>
              <a:rPr sz="2400" dirty="0">
                <a:solidFill>
                  <a:srgbClr val="0000FF"/>
                </a:solidFill>
                <a:latin typeface="Wingdings"/>
                <a:cs typeface="Wingdings"/>
              </a:rPr>
              <a:t></a:t>
            </a:r>
            <a:r>
              <a:rPr sz="2400" spc="-2050" dirty="0">
                <a:solidFill>
                  <a:srgbClr val="0000FF"/>
                </a:solidFill>
                <a:latin typeface="Wingdings"/>
                <a:cs typeface="Wingdings"/>
              </a:rPr>
              <a:t> </a:t>
            </a:r>
            <a:r>
              <a:rPr sz="2400" dirty="0">
                <a:solidFill>
                  <a:srgbClr val="0000FF"/>
                </a:solidFill>
                <a:latin typeface="FangSong"/>
                <a:cs typeface="FangSong"/>
              </a:rPr>
              <a:t>数据分布有所改变</a:t>
            </a:r>
            <a:endParaRPr sz="2400">
              <a:latin typeface="FangSong"/>
              <a:cs typeface="FangSong"/>
            </a:endParaRPr>
          </a:p>
        </p:txBody>
      </p:sp>
      <p:sp>
        <p:nvSpPr>
          <p:cNvPr id="53" name="object 48"/>
          <p:cNvSpPr txBox="1"/>
          <p:nvPr/>
        </p:nvSpPr>
        <p:spPr>
          <a:xfrm>
            <a:off x="1078098" y="2722931"/>
            <a:ext cx="296160" cy="307777"/>
          </a:xfrm>
          <a:prstGeom prst="rect">
            <a:avLst/>
          </a:prstGeom>
        </p:spPr>
        <p:txBody>
          <a:bodyPr vert="horz" wrap="square" lIns="0" tIns="0" rIns="0" bIns="0" rtlCol="0">
            <a:spAutoFit/>
          </a:bodyPr>
          <a:lstStyle/>
          <a:p>
            <a:pPr marL="12700">
              <a:lnSpc>
                <a:spcPct val="100000"/>
              </a:lnSpc>
            </a:pPr>
            <a:r>
              <a:rPr lang="en-US" altLang="zh-CN" sz="2000">
                <a:latin typeface="FangSong"/>
                <a:cs typeface="FangSong"/>
              </a:rPr>
              <a:t>D</a:t>
            </a:r>
            <a:endParaRPr sz="2000">
              <a:latin typeface="FangSong"/>
              <a:cs typeface="FangSong"/>
            </a:endParaRPr>
          </a:p>
        </p:txBody>
      </p:sp>
      <p:sp>
        <p:nvSpPr>
          <p:cNvPr id="54" name="object 48"/>
          <p:cNvSpPr txBox="1"/>
          <p:nvPr/>
        </p:nvSpPr>
        <p:spPr>
          <a:xfrm>
            <a:off x="7793801" y="2803292"/>
            <a:ext cx="296160" cy="307777"/>
          </a:xfrm>
          <a:prstGeom prst="rect">
            <a:avLst/>
          </a:prstGeom>
        </p:spPr>
        <p:txBody>
          <a:bodyPr vert="horz" wrap="square" lIns="0" tIns="0" rIns="0" bIns="0" rtlCol="0">
            <a:spAutoFit/>
          </a:bodyPr>
          <a:lstStyle/>
          <a:p>
            <a:pPr marL="12700">
              <a:lnSpc>
                <a:spcPct val="100000"/>
              </a:lnSpc>
            </a:pPr>
            <a:r>
              <a:rPr lang="en-US" altLang="zh-CN" sz="2000">
                <a:latin typeface="FangSong"/>
                <a:cs typeface="FangSong"/>
              </a:rPr>
              <a:t>D’</a:t>
            </a:r>
            <a:endParaRPr sz="2000">
              <a:latin typeface="FangSong"/>
              <a:cs typeface="FangSong"/>
            </a:endParaRPr>
          </a:p>
        </p:txBody>
      </p:sp>
      <p:sp>
        <p:nvSpPr>
          <p:cNvPr id="55" name="矩形 54"/>
          <p:cNvSpPr/>
          <p:nvPr/>
        </p:nvSpPr>
        <p:spPr>
          <a:xfrm>
            <a:off x="3513709" y="44674"/>
            <a:ext cx="5594137" cy="1754326"/>
          </a:xfrm>
          <a:prstGeom prst="rect">
            <a:avLst/>
          </a:prstGeom>
          <a:solidFill>
            <a:srgbClr val="FFC000"/>
          </a:solidFill>
        </p:spPr>
        <p:txBody>
          <a:bodyPr wrap="square">
            <a:spAutoFit/>
          </a:bodyPr>
          <a:lstStyle/>
          <a:p>
            <a:pPr marL="285750" lvl="1" indent="-285750">
              <a:buFont typeface="Arial" charset="0"/>
              <a:buChar char="•"/>
            </a:pPr>
            <a:r>
              <a:rPr lang="zh-CN" altLang="en-US" dirty="0"/>
              <a:t>从初始数据集中产生多个不同的训练集，对</a:t>
            </a:r>
            <a:r>
              <a:rPr lang="zh-CN" altLang="en-US" dirty="0">
                <a:solidFill>
                  <a:srgbClr val="0000FF"/>
                </a:solidFill>
              </a:rPr>
              <a:t>集成学习</a:t>
            </a:r>
            <a:r>
              <a:rPr lang="zh-CN" altLang="en-US" dirty="0"/>
              <a:t>有很大的好处</a:t>
            </a:r>
            <a:endParaRPr lang="en-US" altLang="zh-CN" dirty="0"/>
          </a:p>
          <a:p>
            <a:pPr marL="285750" lvl="1" indent="-285750">
              <a:buFont typeface="Arial" charset="0"/>
              <a:buChar char="•"/>
            </a:pPr>
            <a:r>
              <a:rPr lang="zh-CN" altLang="en-US" dirty="0">
                <a:solidFill>
                  <a:srgbClr val="0000FF"/>
                </a:solidFill>
              </a:rPr>
              <a:t>自助法</a:t>
            </a:r>
            <a:r>
              <a:rPr lang="zh-CN" altLang="en-US" dirty="0"/>
              <a:t>在数据集较小、难以有效划分训练</a:t>
            </a:r>
            <a:r>
              <a:rPr lang="en-US" altLang="zh-CN" dirty="0"/>
              <a:t>/</a:t>
            </a:r>
            <a:r>
              <a:rPr lang="zh-CN" altLang="en-US" dirty="0"/>
              <a:t>测试集时很有用；</a:t>
            </a:r>
            <a:endParaRPr lang="en-US" altLang="zh-CN" dirty="0"/>
          </a:p>
          <a:p>
            <a:pPr marL="285750" lvl="1" indent="-285750">
              <a:buFont typeface="Arial" charset="0"/>
              <a:buChar char="•"/>
            </a:pPr>
            <a:r>
              <a:rPr lang="zh-CN" altLang="en-US" dirty="0"/>
              <a:t>由于改变了数据集分布可能引入估计偏差，在数据量足够时，</a:t>
            </a:r>
            <a:r>
              <a:rPr lang="zh-CN" altLang="en-US" dirty="0">
                <a:solidFill>
                  <a:srgbClr val="0000FF"/>
                </a:solidFill>
              </a:rPr>
              <a:t>留出法和交叉验证法</a:t>
            </a:r>
            <a:r>
              <a:rPr lang="zh-CN" altLang="en-US" dirty="0"/>
              <a:t>更常用。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5" dirty="0">
                <a:latin typeface="FangSong"/>
                <a:cs typeface="FangSong"/>
              </a:rPr>
              <a:t>“</a:t>
            </a:r>
            <a:r>
              <a:rPr sz="2800" spc="-30" dirty="0">
                <a:latin typeface="FangSong"/>
                <a:cs typeface="FangSong"/>
              </a:rPr>
              <a:t>调参”</a:t>
            </a:r>
            <a:r>
              <a:rPr sz="2800" spc="-25" dirty="0">
                <a:latin typeface="FangSong"/>
                <a:cs typeface="FangSong"/>
              </a:rPr>
              <a:t>与</a:t>
            </a:r>
            <a:r>
              <a:rPr sz="2800" spc="-30" dirty="0">
                <a:latin typeface="FangSong"/>
                <a:cs typeface="FangSong"/>
              </a:rPr>
              <a:t>最终模型</a:t>
            </a:r>
            <a:endParaRPr sz="2800">
              <a:latin typeface="FangSong"/>
              <a:cs typeface="FangSong"/>
            </a:endParaRPr>
          </a:p>
        </p:txBody>
      </p:sp>
      <p:sp>
        <p:nvSpPr>
          <p:cNvPr id="3" name="object 3"/>
          <p:cNvSpPr txBox="1"/>
          <p:nvPr/>
        </p:nvSpPr>
        <p:spPr>
          <a:xfrm>
            <a:off x="649325" y="1223315"/>
            <a:ext cx="7494270" cy="2995564"/>
          </a:xfrm>
          <a:prstGeom prst="rect">
            <a:avLst/>
          </a:prstGeom>
        </p:spPr>
        <p:txBody>
          <a:bodyPr vert="horz" wrap="square" lIns="0" tIns="0" rIns="0" bIns="0" rtlCol="0">
            <a:spAutoFit/>
          </a:bodyPr>
          <a:lstStyle/>
          <a:p>
            <a:pPr marL="12700" marR="5080">
              <a:lnSpc>
                <a:spcPct val="135800"/>
              </a:lnSpc>
            </a:pPr>
            <a:r>
              <a:rPr sz="2800" spc="-20" dirty="0">
                <a:latin typeface="FangSong"/>
                <a:cs typeface="FangSong"/>
              </a:rPr>
              <a:t>算</a:t>
            </a:r>
            <a:r>
              <a:rPr sz="2800" spc="-30" dirty="0">
                <a:latin typeface="FangSong"/>
                <a:cs typeface="FangSong"/>
              </a:rPr>
              <a:t>法的参</a:t>
            </a:r>
            <a:r>
              <a:rPr sz="2800" spc="-15" dirty="0">
                <a:latin typeface="FangSong"/>
                <a:cs typeface="FangSong"/>
              </a:rPr>
              <a:t>数</a:t>
            </a:r>
            <a:r>
              <a:rPr sz="2800" spc="-30" dirty="0">
                <a:latin typeface="FangSong"/>
                <a:cs typeface="FangSong"/>
              </a:rPr>
              <a:t>：一般</a:t>
            </a:r>
            <a:r>
              <a:rPr sz="2800" spc="-15" dirty="0">
                <a:latin typeface="FangSong"/>
                <a:cs typeface="FangSong"/>
              </a:rPr>
              <a:t>由</a:t>
            </a:r>
            <a:r>
              <a:rPr sz="2800" spc="-30" dirty="0">
                <a:latin typeface="FangSong"/>
                <a:cs typeface="FangSong"/>
              </a:rPr>
              <a:t>人工设</a:t>
            </a:r>
            <a:r>
              <a:rPr sz="2800" spc="-15" dirty="0">
                <a:latin typeface="FangSong"/>
                <a:cs typeface="FangSong"/>
              </a:rPr>
              <a:t>定</a:t>
            </a:r>
            <a:r>
              <a:rPr sz="2800" spc="-30" dirty="0">
                <a:latin typeface="FangSong"/>
                <a:cs typeface="FangSong"/>
              </a:rPr>
              <a:t>，亦称</a:t>
            </a:r>
            <a:r>
              <a:rPr sz="2800" spc="-15" dirty="0">
                <a:latin typeface="FangSong"/>
                <a:cs typeface="FangSong"/>
              </a:rPr>
              <a:t>“</a:t>
            </a:r>
            <a:r>
              <a:rPr sz="2800" b="1" spc="-30" dirty="0">
                <a:solidFill>
                  <a:srgbClr val="0000FF"/>
                </a:solidFill>
                <a:latin typeface="FangSong"/>
                <a:cs typeface="FangSong"/>
              </a:rPr>
              <a:t>超参数</a:t>
            </a:r>
            <a:r>
              <a:rPr sz="2800" spc="-30" dirty="0">
                <a:latin typeface="FangSong"/>
                <a:cs typeface="FangSong"/>
              </a:rPr>
              <a:t>”</a:t>
            </a:r>
            <a:r>
              <a:rPr sz="2800" spc="-15" dirty="0">
                <a:latin typeface="FangSong"/>
                <a:cs typeface="FangSong"/>
              </a:rPr>
              <a:t> </a:t>
            </a:r>
            <a:r>
              <a:rPr sz="2800" spc="-20" dirty="0">
                <a:latin typeface="FangSong"/>
                <a:cs typeface="FangSong"/>
              </a:rPr>
              <a:t>模</a:t>
            </a:r>
            <a:r>
              <a:rPr sz="2800" spc="-30" dirty="0">
                <a:latin typeface="FangSong"/>
                <a:cs typeface="FangSong"/>
              </a:rPr>
              <a:t>型的参</a:t>
            </a:r>
            <a:r>
              <a:rPr sz="2800" spc="-15" dirty="0">
                <a:latin typeface="FangSong"/>
                <a:cs typeface="FangSong"/>
              </a:rPr>
              <a:t>数</a:t>
            </a:r>
            <a:r>
              <a:rPr sz="2800" spc="-30" dirty="0">
                <a:latin typeface="FangSong"/>
                <a:cs typeface="FangSong"/>
              </a:rPr>
              <a:t>：一般</a:t>
            </a:r>
            <a:r>
              <a:rPr sz="2800" spc="-15" dirty="0">
                <a:latin typeface="FangSong"/>
                <a:cs typeface="FangSong"/>
              </a:rPr>
              <a:t>由</a:t>
            </a:r>
            <a:r>
              <a:rPr sz="2800" spc="-30" dirty="0">
                <a:latin typeface="FangSong"/>
                <a:cs typeface="FangSong"/>
              </a:rPr>
              <a:t>学习确定</a:t>
            </a:r>
            <a:endParaRPr sz="2800" dirty="0">
              <a:latin typeface="FangSong"/>
              <a:cs typeface="FangSong"/>
            </a:endParaRPr>
          </a:p>
          <a:p>
            <a:pPr marL="375285">
              <a:lnSpc>
                <a:spcPts val="2845"/>
              </a:lnSpc>
              <a:spcBef>
                <a:spcPts val="2460"/>
              </a:spcBef>
            </a:pPr>
            <a:r>
              <a:rPr sz="2400" spc="-5" dirty="0">
                <a:solidFill>
                  <a:srgbClr val="00AF50"/>
                </a:solidFill>
                <a:latin typeface="FangSong"/>
                <a:cs typeface="FangSong"/>
              </a:rPr>
              <a:t>调参过程相似：先产生若干模型，然后基于某种评估</a:t>
            </a:r>
            <a:endParaRPr sz="2400" dirty="0">
              <a:latin typeface="FangSong"/>
              <a:cs typeface="FangSong"/>
            </a:endParaRPr>
          </a:p>
          <a:p>
            <a:pPr marL="12700" indent="362585">
              <a:lnSpc>
                <a:spcPts val="2845"/>
              </a:lnSpc>
            </a:pPr>
            <a:r>
              <a:rPr sz="2400" dirty="0">
                <a:solidFill>
                  <a:srgbClr val="00AF50"/>
                </a:solidFill>
                <a:latin typeface="FangSong"/>
                <a:cs typeface="FangSong"/>
              </a:rPr>
              <a:t>方法进行选择</a:t>
            </a:r>
            <a:endParaRPr sz="2400" dirty="0">
              <a:latin typeface="FangSong"/>
              <a:cs typeface="FangSong"/>
            </a:endParaRPr>
          </a:p>
          <a:p>
            <a:pPr>
              <a:lnSpc>
                <a:spcPct val="100000"/>
              </a:lnSpc>
              <a:spcBef>
                <a:spcPts val="10"/>
              </a:spcBef>
            </a:pPr>
            <a:endParaRPr sz="2700" dirty="0">
              <a:latin typeface="Times New Roman"/>
              <a:cs typeface="Times New Roman"/>
            </a:endParaRPr>
          </a:p>
          <a:p>
            <a:pPr marL="12700">
              <a:lnSpc>
                <a:spcPct val="100000"/>
              </a:lnSpc>
            </a:pPr>
            <a:r>
              <a:rPr sz="2400" dirty="0">
                <a:solidFill>
                  <a:srgbClr val="0000FF"/>
                </a:solidFill>
                <a:latin typeface="FangSong"/>
                <a:cs typeface="FangSong"/>
              </a:rPr>
              <a:t>参数调得好不好对最终性能有关键影响</a:t>
            </a:r>
            <a:endParaRPr sz="2400" dirty="0">
              <a:latin typeface="FangSong"/>
              <a:cs typeface="FangSong"/>
            </a:endParaRPr>
          </a:p>
        </p:txBody>
      </p:sp>
      <p:sp>
        <p:nvSpPr>
          <p:cNvPr id="4" name="object 4"/>
          <p:cNvSpPr txBox="1"/>
          <p:nvPr/>
        </p:nvSpPr>
        <p:spPr>
          <a:xfrm>
            <a:off x="569976" y="4363211"/>
            <a:ext cx="7573009" cy="462280"/>
          </a:xfrm>
          <a:prstGeom prst="rect">
            <a:avLst/>
          </a:prstGeom>
          <a:ln w="9143">
            <a:solidFill>
              <a:srgbClr val="000000"/>
            </a:solidFill>
          </a:ln>
        </p:spPr>
        <p:txBody>
          <a:bodyPr vert="horz" wrap="square" lIns="0" tIns="0" rIns="0" bIns="0" rtlCol="0">
            <a:spAutoFit/>
          </a:bodyPr>
          <a:lstStyle/>
          <a:p>
            <a:pPr marL="86995">
              <a:lnSpc>
                <a:spcPct val="100000"/>
              </a:lnSpc>
              <a:tabLst>
                <a:tab pos="2799080" algn="l"/>
              </a:tabLst>
            </a:pPr>
            <a:r>
              <a:rPr sz="2400" spc="-5" dirty="0">
                <a:latin typeface="FangSong"/>
                <a:cs typeface="FangSong"/>
              </a:rPr>
              <a:t>区别：训练</a:t>
            </a:r>
            <a:r>
              <a:rPr sz="2400" dirty="0">
                <a:latin typeface="FangSong"/>
                <a:cs typeface="FangSong"/>
              </a:rPr>
              <a:t>集</a:t>
            </a:r>
            <a:r>
              <a:rPr sz="2400" spc="500" dirty="0">
                <a:latin typeface="FangSong"/>
                <a:cs typeface="FangSong"/>
              </a:rPr>
              <a:t> </a:t>
            </a:r>
            <a:r>
              <a:rPr sz="2400" dirty="0">
                <a:latin typeface="Verdana"/>
                <a:cs typeface="Verdana"/>
              </a:rPr>
              <a:t>vs.	</a:t>
            </a:r>
            <a:r>
              <a:rPr sz="2400" spc="-5" dirty="0">
                <a:latin typeface="FangSong"/>
                <a:cs typeface="FangSong"/>
              </a:rPr>
              <a:t>测试</a:t>
            </a:r>
            <a:r>
              <a:rPr sz="2400" dirty="0">
                <a:latin typeface="FangSong"/>
                <a:cs typeface="FangSong"/>
              </a:rPr>
              <a:t>集</a:t>
            </a:r>
            <a:r>
              <a:rPr sz="2400" spc="500" dirty="0">
                <a:latin typeface="FangSong"/>
                <a:cs typeface="FangSong"/>
              </a:rPr>
              <a:t> </a:t>
            </a:r>
            <a:r>
              <a:rPr sz="2400" dirty="0">
                <a:latin typeface="Verdana"/>
                <a:cs typeface="Verdana"/>
              </a:rPr>
              <a:t>v</a:t>
            </a:r>
            <a:r>
              <a:rPr sz="2400" spc="-10" dirty="0">
                <a:latin typeface="Verdana"/>
                <a:cs typeface="Verdana"/>
              </a:rPr>
              <a:t>s</a:t>
            </a:r>
            <a:r>
              <a:rPr sz="2400" dirty="0">
                <a:latin typeface="Verdana"/>
                <a:cs typeface="Verdana"/>
              </a:rPr>
              <a:t>.</a:t>
            </a:r>
            <a:r>
              <a:rPr sz="2400" spc="20" dirty="0">
                <a:latin typeface="Verdana"/>
                <a:cs typeface="Verdana"/>
              </a:rPr>
              <a:t> </a:t>
            </a:r>
            <a:r>
              <a:rPr sz="2400" spc="-5" dirty="0">
                <a:solidFill>
                  <a:srgbClr val="FF0000"/>
                </a:solidFill>
                <a:latin typeface="FangSong"/>
                <a:cs typeface="FangSong"/>
              </a:rPr>
              <a:t>验证</a:t>
            </a:r>
            <a:r>
              <a:rPr sz="2400" dirty="0">
                <a:solidFill>
                  <a:srgbClr val="FF0000"/>
                </a:solidFill>
                <a:latin typeface="FangSong"/>
                <a:cs typeface="FangSong"/>
              </a:rPr>
              <a:t>集</a:t>
            </a:r>
            <a:r>
              <a:rPr sz="2400" spc="-365" dirty="0">
                <a:solidFill>
                  <a:srgbClr val="FF0000"/>
                </a:solidFill>
                <a:latin typeface="FangSong"/>
                <a:cs typeface="FangSong"/>
              </a:rPr>
              <a:t> </a:t>
            </a:r>
            <a:r>
              <a:rPr sz="2000" spc="-5" dirty="0">
                <a:latin typeface="Verdana"/>
                <a:cs typeface="Verdana"/>
              </a:rPr>
              <a:t>(</a:t>
            </a:r>
            <a:r>
              <a:rPr sz="2000" spc="-35" dirty="0">
                <a:latin typeface="Verdana"/>
                <a:cs typeface="Verdana"/>
              </a:rPr>
              <a:t>v</a:t>
            </a:r>
            <a:r>
              <a:rPr sz="2000" dirty="0">
                <a:latin typeface="Verdana"/>
                <a:cs typeface="Verdana"/>
              </a:rPr>
              <a:t>a</a:t>
            </a:r>
            <a:r>
              <a:rPr sz="2000" spc="-15" dirty="0">
                <a:latin typeface="Verdana"/>
                <a:cs typeface="Verdana"/>
              </a:rPr>
              <a:t>l</a:t>
            </a:r>
            <a:r>
              <a:rPr sz="2000" spc="-5" dirty="0">
                <a:latin typeface="Verdana"/>
                <a:cs typeface="Verdana"/>
              </a:rPr>
              <a:t>ida</a:t>
            </a:r>
            <a:r>
              <a:rPr sz="2000" dirty="0">
                <a:latin typeface="Verdana"/>
                <a:cs typeface="Verdana"/>
              </a:rPr>
              <a:t>ti</a:t>
            </a:r>
            <a:r>
              <a:rPr sz="2000" spc="-15" dirty="0">
                <a:latin typeface="Verdana"/>
                <a:cs typeface="Verdana"/>
              </a:rPr>
              <a:t>o</a:t>
            </a:r>
            <a:r>
              <a:rPr sz="2000" dirty="0">
                <a:latin typeface="Verdana"/>
                <a:cs typeface="Verdana"/>
              </a:rPr>
              <a:t>n</a:t>
            </a:r>
            <a:r>
              <a:rPr sz="2000" spc="15" dirty="0">
                <a:latin typeface="Verdana"/>
                <a:cs typeface="Verdana"/>
              </a:rPr>
              <a:t> </a:t>
            </a:r>
            <a:r>
              <a:rPr sz="2000" dirty="0">
                <a:latin typeface="Verdana"/>
                <a:cs typeface="Verdana"/>
              </a:rPr>
              <a:t>s</a:t>
            </a:r>
            <a:r>
              <a:rPr sz="2000" spc="-10" dirty="0">
                <a:latin typeface="Verdana"/>
                <a:cs typeface="Verdana"/>
              </a:rPr>
              <a:t>e</a:t>
            </a:r>
            <a:r>
              <a:rPr sz="2000" dirty="0">
                <a:latin typeface="Verdana"/>
                <a:cs typeface="Verdana"/>
              </a:rPr>
              <a:t>t)</a:t>
            </a:r>
            <a:endParaRPr sz="2000">
              <a:latin typeface="Verdana"/>
              <a:cs typeface="Verdana"/>
            </a:endParaRPr>
          </a:p>
        </p:txBody>
      </p:sp>
      <p:sp>
        <p:nvSpPr>
          <p:cNvPr id="5" name="object 5"/>
          <p:cNvSpPr txBox="1"/>
          <p:nvPr/>
        </p:nvSpPr>
        <p:spPr>
          <a:xfrm>
            <a:off x="373379" y="5791200"/>
            <a:ext cx="8397240" cy="369332"/>
          </a:xfrm>
          <a:prstGeom prst="rect">
            <a:avLst/>
          </a:prstGeom>
          <a:solidFill>
            <a:srgbClr val="FFFF99"/>
          </a:solidFill>
        </p:spPr>
        <p:txBody>
          <a:bodyPr vert="horz" wrap="square" lIns="0" tIns="0" rIns="0" bIns="0" rtlCol="0">
            <a:spAutoFit/>
          </a:bodyPr>
          <a:lstStyle/>
          <a:p>
            <a:pPr marL="91440">
              <a:lnSpc>
                <a:spcPct val="100000"/>
              </a:lnSpc>
            </a:pPr>
            <a:r>
              <a:rPr sz="2400" dirty="0">
                <a:latin typeface="FangSong"/>
                <a:cs typeface="FangSong"/>
              </a:rPr>
              <a:t>算法参数选定后，要用“</a:t>
            </a:r>
            <a:r>
              <a:rPr sz="2400" dirty="0">
                <a:solidFill>
                  <a:srgbClr val="0000FF"/>
                </a:solidFill>
                <a:latin typeface="FangSong"/>
                <a:cs typeface="FangSong"/>
              </a:rPr>
              <a:t>训练</a:t>
            </a:r>
            <a:r>
              <a:rPr sz="2400" spc="5" dirty="0">
                <a:solidFill>
                  <a:srgbClr val="0000FF"/>
                </a:solidFill>
                <a:latin typeface="FangSong"/>
                <a:cs typeface="FangSong"/>
              </a:rPr>
              <a:t>集</a:t>
            </a:r>
            <a:r>
              <a:rPr sz="2400" dirty="0">
                <a:solidFill>
                  <a:srgbClr val="0000FF"/>
                </a:solidFill>
                <a:latin typeface="Verdana"/>
                <a:cs typeface="Verdana"/>
              </a:rPr>
              <a:t>+</a:t>
            </a:r>
            <a:r>
              <a:rPr sz="2400" dirty="0">
                <a:solidFill>
                  <a:srgbClr val="0000FF"/>
                </a:solidFill>
                <a:latin typeface="FangSong"/>
                <a:cs typeface="FangSong"/>
              </a:rPr>
              <a:t>验证集</a:t>
            </a:r>
            <a:r>
              <a:rPr sz="2400" dirty="0">
                <a:latin typeface="FangSong"/>
                <a:cs typeface="FangSong"/>
              </a:rPr>
              <a:t>”</a:t>
            </a:r>
            <a:r>
              <a:rPr sz="2400" b="1" dirty="0">
                <a:solidFill>
                  <a:srgbClr val="FF0000"/>
                </a:solidFill>
                <a:latin typeface="FangSong"/>
                <a:cs typeface="FangSong"/>
              </a:rPr>
              <a:t>重新训练最终模型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5" dirty="0">
                <a:latin typeface="FangSong"/>
                <a:cs typeface="FangSong"/>
              </a:rPr>
              <a:t>“</a:t>
            </a:r>
            <a:r>
              <a:rPr sz="2800" spc="-30" dirty="0">
                <a:latin typeface="FangSong"/>
                <a:cs typeface="FangSong"/>
              </a:rPr>
              <a:t>调参”</a:t>
            </a:r>
            <a:r>
              <a:rPr sz="2800" spc="-25" dirty="0">
                <a:latin typeface="FangSong"/>
                <a:cs typeface="FangSong"/>
              </a:rPr>
              <a:t>与</a:t>
            </a:r>
            <a:r>
              <a:rPr sz="2800" spc="-30" dirty="0">
                <a:latin typeface="FangSong"/>
                <a:cs typeface="FangSong"/>
              </a:rPr>
              <a:t>最终模型</a:t>
            </a:r>
            <a:endParaRPr sz="2800" dirty="0">
              <a:latin typeface="FangSong"/>
              <a:cs typeface="FangSong"/>
            </a:endParaRPr>
          </a:p>
        </p:txBody>
      </p:sp>
      <p:sp>
        <p:nvSpPr>
          <p:cNvPr id="4" name="object 4"/>
          <p:cNvSpPr txBox="1"/>
          <p:nvPr/>
        </p:nvSpPr>
        <p:spPr>
          <a:xfrm>
            <a:off x="533400" y="1066800"/>
            <a:ext cx="7573009" cy="462280"/>
          </a:xfrm>
          <a:prstGeom prst="rect">
            <a:avLst/>
          </a:prstGeom>
          <a:ln w="9143">
            <a:solidFill>
              <a:srgbClr val="000000"/>
            </a:solidFill>
          </a:ln>
        </p:spPr>
        <p:txBody>
          <a:bodyPr vert="horz" wrap="square" lIns="0" tIns="0" rIns="0" bIns="0" rtlCol="0">
            <a:spAutoFit/>
          </a:bodyPr>
          <a:lstStyle/>
          <a:p>
            <a:pPr marL="86995">
              <a:lnSpc>
                <a:spcPct val="100000"/>
              </a:lnSpc>
              <a:tabLst>
                <a:tab pos="2799080" algn="l"/>
              </a:tabLst>
            </a:pPr>
            <a:r>
              <a:rPr sz="2400" spc="-5" dirty="0">
                <a:latin typeface="FangSong"/>
                <a:cs typeface="FangSong"/>
              </a:rPr>
              <a:t>区别：训练</a:t>
            </a:r>
            <a:r>
              <a:rPr sz="2400" dirty="0">
                <a:latin typeface="FangSong"/>
                <a:cs typeface="FangSong"/>
              </a:rPr>
              <a:t>集</a:t>
            </a:r>
            <a:r>
              <a:rPr sz="2400" spc="500" dirty="0">
                <a:latin typeface="FangSong"/>
                <a:cs typeface="FangSong"/>
              </a:rPr>
              <a:t> </a:t>
            </a:r>
            <a:r>
              <a:rPr sz="2400" dirty="0">
                <a:latin typeface="Verdana"/>
                <a:cs typeface="Verdana"/>
              </a:rPr>
              <a:t>vs.	</a:t>
            </a:r>
            <a:r>
              <a:rPr sz="2400" spc="-5" dirty="0">
                <a:latin typeface="FangSong"/>
                <a:cs typeface="FangSong"/>
              </a:rPr>
              <a:t>测试</a:t>
            </a:r>
            <a:r>
              <a:rPr sz="2400" dirty="0">
                <a:latin typeface="FangSong"/>
                <a:cs typeface="FangSong"/>
              </a:rPr>
              <a:t>集</a:t>
            </a:r>
            <a:r>
              <a:rPr sz="2400" spc="500" dirty="0">
                <a:latin typeface="FangSong"/>
                <a:cs typeface="FangSong"/>
              </a:rPr>
              <a:t> </a:t>
            </a:r>
            <a:r>
              <a:rPr sz="2400" dirty="0">
                <a:latin typeface="Verdana"/>
                <a:cs typeface="Verdana"/>
              </a:rPr>
              <a:t>v</a:t>
            </a:r>
            <a:r>
              <a:rPr sz="2400" spc="-10" dirty="0">
                <a:latin typeface="Verdana"/>
                <a:cs typeface="Verdana"/>
              </a:rPr>
              <a:t>s</a:t>
            </a:r>
            <a:r>
              <a:rPr sz="2400" dirty="0">
                <a:latin typeface="Verdana"/>
                <a:cs typeface="Verdana"/>
              </a:rPr>
              <a:t>.</a:t>
            </a:r>
            <a:r>
              <a:rPr sz="2400" spc="20" dirty="0">
                <a:latin typeface="Verdana"/>
                <a:cs typeface="Verdana"/>
              </a:rPr>
              <a:t> </a:t>
            </a:r>
            <a:r>
              <a:rPr sz="2400" spc="-5" dirty="0">
                <a:solidFill>
                  <a:srgbClr val="FF0000"/>
                </a:solidFill>
                <a:latin typeface="FangSong"/>
                <a:cs typeface="FangSong"/>
              </a:rPr>
              <a:t>验证</a:t>
            </a:r>
            <a:r>
              <a:rPr sz="2400" dirty="0">
                <a:solidFill>
                  <a:srgbClr val="FF0000"/>
                </a:solidFill>
                <a:latin typeface="FangSong"/>
                <a:cs typeface="FangSong"/>
              </a:rPr>
              <a:t>集</a:t>
            </a:r>
            <a:r>
              <a:rPr sz="2400" spc="-365" dirty="0">
                <a:solidFill>
                  <a:srgbClr val="FF0000"/>
                </a:solidFill>
                <a:latin typeface="FangSong"/>
                <a:cs typeface="FangSong"/>
              </a:rPr>
              <a:t> </a:t>
            </a:r>
            <a:r>
              <a:rPr sz="2000" spc="-5" dirty="0">
                <a:latin typeface="Verdana"/>
                <a:cs typeface="Verdana"/>
              </a:rPr>
              <a:t>(</a:t>
            </a:r>
            <a:r>
              <a:rPr sz="2000" spc="-35" dirty="0">
                <a:latin typeface="Verdana"/>
                <a:cs typeface="Verdana"/>
              </a:rPr>
              <a:t>v</a:t>
            </a:r>
            <a:r>
              <a:rPr sz="2000" dirty="0">
                <a:latin typeface="Verdana"/>
                <a:cs typeface="Verdana"/>
              </a:rPr>
              <a:t>a</a:t>
            </a:r>
            <a:r>
              <a:rPr sz="2000" spc="-15" dirty="0">
                <a:latin typeface="Verdana"/>
                <a:cs typeface="Verdana"/>
              </a:rPr>
              <a:t>l</a:t>
            </a:r>
            <a:r>
              <a:rPr sz="2000" spc="-5" dirty="0">
                <a:latin typeface="Verdana"/>
                <a:cs typeface="Verdana"/>
              </a:rPr>
              <a:t>ida</a:t>
            </a:r>
            <a:r>
              <a:rPr sz="2000" dirty="0">
                <a:latin typeface="Verdana"/>
                <a:cs typeface="Verdana"/>
              </a:rPr>
              <a:t>ti</a:t>
            </a:r>
            <a:r>
              <a:rPr sz="2000" spc="-15" dirty="0">
                <a:latin typeface="Verdana"/>
                <a:cs typeface="Verdana"/>
              </a:rPr>
              <a:t>o</a:t>
            </a:r>
            <a:r>
              <a:rPr sz="2000" dirty="0">
                <a:latin typeface="Verdana"/>
                <a:cs typeface="Verdana"/>
              </a:rPr>
              <a:t>n</a:t>
            </a:r>
            <a:r>
              <a:rPr sz="2000" spc="15" dirty="0">
                <a:latin typeface="Verdana"/>
                <a:cs typeface="Verdana"/>
              </a:rPr>
              <a:t> </a:t>
            </a:r>
            <a:r>
              <a:rPr sz="2000" dirty="0">
                <a:latin typeface="Verdana"/>
                <a:cs typeface="Verdana"/>
              </a:rPr>
              <a:t>s</a:t>
            </a:r>
            <a:r>
              <a:rPr sz="2000" spc="-10" dirty="0">
                <a:latin typeface="Verdana"/>
                <a:cs typeface="Verdana"/>
              </a:rPr>
              <a:t>e</a:t>
            </a:r>
            <a:r>
              <a:rPr sz="2000" dirty="0">
                <a:latin typeface="Verdana"/>
                <a:cs typeface="Verdana"/>
              </a:rPr>
              <a:t>t)</a:t>
            </a:r>
            <a:endParaRPr sz="2000">
              <a:latin typeface="Verdana"/>
              <a:cs typeface="Verdana"/>
            </a:endParaRPr>
          </a:p>
        </p:txBody>
      </p:sp>
      <p:sp>
        <p:nvSpPr>
          <p:cNvPr id="5" name="object 5"/>
          <p:cNvSpPr txBox="1"/>
          <p:nvPr/>
        </p:nvSpPr>
        <p:spPr>
          <a:xfrm>
            <a:off x="373379" y="1721219"/>
            <a:ext cx="8397240" cy="369332"/>
          </a:xfrm>
          <a:prstGeom prst="rect">
            <a:avLst/>
          </a:prstGeom>
          <a:solidFill>
            <a:srgbClr val="FFFF99"/>
          </a:solidFill>
        </p:spPr>
        <p:txBody>
          <a:bodyPr vert="horz" wrap="square" lIns="0" tIns="0" rIns="0" bIns="0" rtlCol="0">
            <a:spAutoFit/>
          </a:bodyPr>
          <a:lstStyle/>
          <a:p>
            <a:pPr marL="91440">
              <a:lnSpc>
                <a:spcPct val="100000"/>
              </a:lnSpc>
            </a:pPr>
            <a:r>
              <a:rPr sz="2400" dirty="0">
                <a:latin typeface="FangSong"/>
                <a:cs typeface="FangSong"/>
              </a:rPr>
              <a:t>算法参数选定后，要用“</a:t>
            </a:r>
            <a:r>
              <a:rPr sz="2400" dirty="0">
                <a:solidFill>
                  <a:srgbClr val="0000FF"/>
                </a:solidFill>
                <a:latin typeface="FangSong"/>
                <a:cs typeface="FangSong"/>
              </a:rPr>
              <a:t>训练</a:t>
            </a:r>
            <a:r>
              <a:rPr sz="2400" spc="5" dirty="0">
                <a:solidFill>
                  <a:srgbClr val="0000FF"/>
                </a:solidFill>
                <a:latin typeface="FangSong"/>
                <a:cs typeface="FangSong"/>
              </a:rPr>
              <a:t>集</a:t>
            </a:r>
            <a:r>
              <a:rPr sz="2400" dirty="0">
                <a:solidFill>
                  <a:srgbClr val="0000FF"/>
                </a:solidFill>
                <a:latin typeface="Verdana"/>
                <a:cs typeface="Verdana"/>
              </a:rPr>
              <a:t>+</a:t>
            </a:r>
            <a:r>
              <a:rPr sz="2400" dirty="0">
                <a:solidFill>
                  <a:srgbClr val="0000FF"/>
                </a:solidFill>
                <a:latin typeface="FangSong"/>
                <a:cs typeface="FangSong"/>
              </a:rPr>
              <a:t>验证集</a:t>
            </a:r>
            <a:r>
              <a:rPr sz="2400" dirty="0">
                <a:latin typeface="FangSong"/>
                <a:cs typeface="FangSong"/>
              </a:rPr>
              <a:t>”</a:t>
            </a:r>
            <a:r>
              <a:rPr sz="2400" b="1" dirty="0">
                <a:solidFill>
                  <a:srgbClr val="FF0000"/>
                </a:solidFill>
                <a:latin typeface="FangSong"/>
                <a:cs typeface="FangSong"/>
              </a:rPr>
              <a:t>重新训练最终模型</a:t>
            </a:r>
          </a:p>
        </p:txBody>
      </p:sp>
      <p:pic>
        <p:nvPicPr>
          <p:cNvPr id="6" name="图片 5">
            <a:extLst>
              <a:ext uri="{FF2B5EF4-FFF2-40B4-BE49-F238E27FC236}">
                <a16:creationId xmlns="" xmlns:a16="http://schemas.microsoft.com/office/drawing/2014/main" id="{6BF81A3D-8679-9446-ACFC-3140B38267AF}"/>
              </a:ext>
            </a:extLst>
          </p:cNvPr>
          <p:cNvPicPr>
            <a:picLocks noChangeAspect="1"/>
          </p:cNvPicPr>
          <p:nvPr/>
        </p:nvPicPr>
        <p:blipFill>
          <a:blip r:embed="rId3"/>
          <a:stretch>
            <a:fillRect/>
          </a:stretch>
        </p:blipFill>
        <p:spPr>
          <a:xfrm>
            <a:off x="1553735" y="2282690"/>
            <a:ext cx="6036527" cy="4527395"/>
          </a:xfrm>
          <a:prstGeom prst="rect">
            <a:avLst/>
          </a:prstGeom>
        </p:spPr>
      </p:pic>
    </p:spTree>
    <p:extLst>
      <p:ext uri="{BB962C8B-B14F-4D97-AF65-F5344CB8AC3E}">
        <p14:creationId xmlns:p14="http://schemas.microsoft.com/office/powerpoint/2010/main" val="335708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CBD6BF00-BEC4-AF45-A866-8A6504EC309B}"/>
              </a:ext>
            </a:extLst>
          </p:cNvPr>
          <p:cNvSpPr>
            <a:spLocks noGrp="1"/>
          </p:cNvSpPr>
          <p:nvPr>
            <p:ph type="title"/>
          </p:nvPr>
        </p:nvSpPr>
        <p:spPr>
          <a:xfrm>
            <a:off x="78740" y="999416"/>
            <a:ext cx="8986520" cy="307777"/>
          </a:xfrm>
        </p:spPr>
        <p:txBody>
          <a:bodyPr/>
          <a:lstStyle/>
          <a:p>
            <a:r>
              <a:rPr lang="zh-CN" altLang="en-US" dirty="0"/>
              <a:t>交叉验证的思想也可以用于训练集与验证集的划分</a:t>
            </a:r>
          </a:p>
        </p:txBody>
      </p:sp>
      <p:pic>
        <p:nvPicPr>
          <p:cNvPr id="6" name="图片 5">
            <a:extLst>
              <a:ext uri="{FF2B5EF4-FFF2-40B4-BE49-F238E27FC236}">
                <a16:creationId xmlns="" xmlns:a16="http://schemas.microsoft.com/office/drawing/2014/main" id="{1629A472-6A78-BF45-BFC4-A420D8C865F0}"/>
              </a:ext>
            </a:extLst>
          </p:cNvPr>
          <p:cNvPicPr>
            <a:picLocks noChangeAspect="1"/>
          </p:cNvPicPr>
          <p:nvPr/>
        </p:nvPicPr>
        <p:blipFill>
          <a:blip r:embed="rId3"/>
          <a:stretch>
            <a:fillRect/>
          </a:stretch>
        </p:blipFill>
        <p:spPr>
          <a:xfrm>
            <a:off x="1035050" y="1339850"/>
            <a:ext cx="7073900" cy="4178300"/>
          </a:xfrm>
          <a:prstGeom prst="rect">
            <a:avLst/>
          </a:prstGeom>
        </p:spPr>
      </p:pic>
      <p:sp>
        <p:nvSpPr>
          <p:cNvPr id="7" name="object 2">
            <a:extLst>
              <a:ext uri="{FF2B5EF4-FFF2-40B4-BE49-F238E27FC236}">
                <a16:creationId xmlns="" xmlns:a16="http://schemas.microsoft.com/office/drawing/2014/main" id="{FA7F6991-15E0-C74C-AFF9-FB0E5EFEBEAE}"/>
              </a:ext>
            </a:extLst>
          </p:cNvPr>
          <p:cNvSpPr txBox="1">
            <a:spLocks/>
          </p:cNvSpPr>
          <p:nvPr/>
        </p:nvSpPr>
        <p:spPr>
          <a:xfrm>
            <a:off x="78739" y="306455"/>
            <a:ext cx="8986520" cy="383540"/>
          </a:xfrm>
          <a:prstGeom prst="rect">
            <a:avLst/>
          </a:prstGeom>
        </p:spPr>
        <p:txBody>
          <a:bodyPr vert="horz" wrap="square" lIns="0" tIns="0" rIns="0" bIns="0" rtlCol="0">
            <a:spAutoFit/>
          </a:bodyPr>
          <a:lstStyle>
            <a:lvl1pPr>
              <a:defRPr sz="2000" b="0" i="0">
                <a:solidFill>
                  <a:schemeClr val="tx1"/>
                </a:solidFill>
                <a:latin typeface="Verdana"/>
                <a:ea typeface="+mj-ea"/>
                <a:cs typeface="Verdana"/>
              </a:defRPr>
            </a:lvl1pPr>
          </a:lstStyle>
          <a:p>
            <a:pPr marL="12700"/>
            <a:r>
              <a:rPr lang="zh-CN" altLang="en-US" sz="2800" kern="0" spc="-25">
                <a:latin typeface="FangSong"/>
                <a:cs typeface="FangSong"/>
              </a:rPr>
              <a:t>“</a:t>
            </a:r>
            <a:r>
              <a:rPr lang="zh-CN" altLang="en-US" sz="2800" kern="0" spc="-30">
                <a:latin typeface="FangSong"/>
                <a:cs typeface="FangSong"/>
              </a:rPr>
              <a:t>调参”</a:t>
            </a:r>
            <a:r>
              <a:rPr lang="zh-CN" altLang="en-US" sz="2800" kern="0" spc="-25">
                <a:latin typeface="FangSong"/>
                <a:cs typeface="FangSong"/>
              </a:rPr>
              <a:t>与</a:t>
            </a:r>
            <a:r>
              <a:rPr lang="zh-CN" altLang="en-US" sz="2800" kern="0" spc="-30">
                <a:latin typeface="FangSong"/>
                <a:cs typeface="FangSong"/>
              </a:rPr>
              <a:t>最终模型</a:t>
            </a:r>
            <a:endParaRPr lang="zh-CN" altLang="en-US" sz="2800" kern="0" dirty="0">
              <a:latin typeface="FangSong"/>
              <a:cs typeface="FangSong"/>
            </a:endParaRPr>
          </a:p>
        </p:txBody>
      </p:sp>
    </p:spTree>
    <p:extLst>
      <p:ext uri="{BB962C8B-B14F-4D97-AF65-F5344CB8AC3E}">
        <p14:creationId xmlns:p14="http://schemas.microsoft.com/office/powerpoint/2010/main" val="3719672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CBD6BF00-BEC4-AF45-A866-8A6504EC309B}"/>
              </a:ext>
            </a:extLst>
          </p:cNvPr>
          <p:cNvSpPr>
            <a:spLocks noGrp="1"/>
          </p:cNvSpPr>
          <p:nvPr>
            <p:ph type="title"/>
          </p:nvPr>
        </p:nvSpPr>
        <p:spPr>
          <a:xfrm>
            <a:off x="78740" y="999416"/>
            <a:ext cx="8986520" cy="1785104"/>
          </a:xfrm>
        </p:spPr>
        <p:txBody>
          <a:bodyPr/>
          <a:lstStyle/>
          <a:p>
            <a:r>
              <a:rPr lang="zh-CN" altLang="en-US" sz="2400" kern="1200" dirty="0">
                <a:latin typeface="FangSong"/>
                <a:ea typeface="+mn-ea"/>
                <a:cs typeface="FangSong"/>
              </a:rPr>
              <a:t>用测试集上的判别效果来估计模型在实际使用时的泛化能力，而把训练数据另外划分为训练集和验证集，基于验证集上的性能来进行</a:t>
            </a:r>
            <a:r>
              <a:rPr lang="zh-CN" altLang="en-US" sz="2400" kern="1200" dirty="0">
                <a:latin typeface="FangSong"/>
                <a:ea typeface="+mn-ea"/>
                <a:cs typeface="FangSong"/>
              </a:rPr>
              <a:t>模型选择</a:t>
            </a:r>
            <a:r>
              <a:rPr lang="zh-CN" altLang="en-US" sz="2400" kern="1200" dirty="0">
                <a:latin typeface="FangSong"/>
                <a:ea typeface="+mn-ea"/>
                <a:cs typeface="FangSong"/>
              </a:rPr>
              <a:t>和调参。</a:t>
            </a:r>
            <a:r>
              <a:rPr lang="zh-CN" altLang="en-US" sz="2400" kern="1200" dirty="0">
                <a:latin typeface="FangSong"/>
                <a:ea typeface="+mn-ea"/>
                <a:cs typeface="FangSong"/>
              </a:rPr>
              <a:t/>
            </a:r>
            <a:br>
              <a:rPr lang="zh-CN" altLang="en-US" sz="2400" kern="1200" dirty="0">
                <a:latin typeface="FangSong"/>
                <a:ea typeface="+mn-ea"/>
                <a:cs typeface="FangSong"/>
              </a:rPr>
            </a:br>
            <a:r>
              <a:rPr lang="zh-CN" altLang="en-US" sz="2400" kern="1200" dirty="0">
                <a:latin typeface="FangSong"/>
                <a:ea typeface="+mn-ea"/>
                <a:cs typeface="FangSong"/>
              </a:rPr>
              <a:t>算法参数选定后，要用“</a:t>
            </a:r>
            <a:r>
              <a:rPr lang="zh-CN" altLang="en-US" sz="2400" kern="1200" dirty="0">
                <a:solidFill>
                  <a:srgbClr val="0000FF"/>
                </a:solidFill>
                <a:latin typeface="FangSong"/>
                <a:ea typeface="+mn-ea"/>
                <a:cs typeface="FangSong"/>
              </a:rPr>
              <a:t>训练集</a:t>
            </a:r>
            <a:r>
              <a:rPr lang="en-US" altLang="zh-CN" sz="2400" kern="1200" dirty="0">
                <a:solidFill>
                  <a:srgbClr val="0000FF"/>
                </a:solidFill>
                <a:latin typeface="FangSong"/>
                <a:ea typeface="+mn-ea"/>
                <a:cs typeface="FangSong"/>
              </a:rPr>
              <a:t>+</a:t>
            </a:r>
            <a:r>
              <a:rPr lang="zh-CN" altLang="en-US" sz="2400" kern="1200" dirty="0">
                <a:solidFill>
                  <a:srgbClr val="0000FF"/>
                </a:solidFill>
                <a:latin typeface="FangSong"/>
                <a:ea typeface="+mn-ea"/>
                <a:cs typeface="FangSong"/>
              </a:rPr>
              <a:t>验证集</a:t>
            </a:r>
            <a:r>
              <a:rPr lang="zh-CN" altLang="en-US" sz="2400" kern="1200" dirty="0">
                <a:latin typeface="FangSong"/>
                <a:ea typeface="+mn-ea"/>
                <a:cs typeface="FangSong"/>
              </a:rPr>
              <a:t>”</a:t>
            </a:r>
            <a:r>
              <a:rPr lang="zh-CN" altLang="en-US" sz="2400" kern="1200" dirty="0">
                <a:solidFill>
                  <a:srgbClr val="FF0000"/>
                </a:solidFill>
                <a:latin typeface="FangSong"/>
                <a:ea typeface="+mn-ea"/>
                <a:cs typeface="FangSong"/>
              </a:rPr>
              <a:t>重新训练</a:t>
            </a:r>
            <a:r>
              <a:rPr lang="zh-CN" altLang="en-US" sz="2400" kern="1200" dirty="0">
                <a:latin typeface="FangSong"/>
                <a:ea typeface="+mn-ea"/>
                <a:cs typeface="FangSong"/>
              </a:rPr>
              <a:t>最终模型</a:t>
            </a:r>
            <a:r>
              <a:rPr lang="zh-CN" altLang="en-US" b="1" dirty="0">
                <a:solidFill>
                  <a:srgbClr val="FF0000"/>
                </a:solidFill>
                <a:latin typeface="FangSong"/>
                <a:cs typeface="FangSong"/>
              </a:rPr>
              <a:t/>
            </a:r>
            <a:br>
              <a:rPr lang="zh-CN" altLang="en-US" b="1" dirty="0">
                <a:solidFill>
                  <a:srgbClr val="FF0000"/>
                </a:solidFill>
                <a:latin typeface="FangSong"/>
                <a:cs typeface="FangSong"/>
              </a:rPr>
            </a:br>
            <a:endParaRPr lang="zh-CN" altLang="en-US" dirty="0"/>
          </a:p>
        </p:txBody>
      </p:sp>
      <p:sp>
        <p:nvSpPr>
          <p:cNvPr id="7" name="object 2">
            <a:extLst>
              <a:ext uri="{FF2B5EF4-FFF2-40B4-BE49-F238E27FC236}">
                <a16:creationId xmlns="" xmlns:a16="http://schemas.microsoft.com/office/drawing/2014/main" id="{FA7F6991-15E0-C74C-AFF9-FB0E5EFEBEAE}"/>
              </a:ext>
            </a:extLst>
          </p:cNvPr>
          <p:cNvSpPr txBox="1">
            <a:spLocks/>
          </p:cNvSpPr>
          <p:nvPr/>
        </p:nvSpPr>
        <p:spPr>
          <a:xfrm>
            <a:off x="78739" y="306455"/>
            <a:ext cx="8986520" cy="430887"/>
          </a:xfrm>
          <a:prstGeom prst="rect">
            <a:avLst/>
          </a:prstGeom>
        </p:spPr>
        <p:txBody>
          <a:bodyPr vert="horz" wrap="square" lIns="0" tIns="0" rIns="0" bIns="0" rtlCol="0">
            <a:spAutoFit/>
          </a:bodyPr>
          <a:lstStyle>
            <a:lvl1pPr>
              <a:defRPr sz="2000" b="0" i="0">
                <a:solidFill>
                  <a:schemeClr val="tx1"/>
                </a:solidFill>
                <a:latin typeface="Verdana"/>
                <a:ea typeface="+mj-ea"/>
                <a:cs typeface="Verdana"/>
              </a:defRPr>
            </a:lvl1pPr>
          </a:lstStyle>
          <a:p>
            <a:pPr marL="12700"/>
            <a:r>
              <a:rPr lang="zh-CN" altLang="en-US" sz="2800" kern="0" spc="-25" dirty="0" smtClean="0">
                <a:latin typeface="FangSong"/>
                <a:cs typeface="FangSong"/>
              </a:rPr>
              <a:t>“</a:t>
            </a:r>
            <a:r>
              <a:rPr lang="zh-CN" altLang="en-US" sz="2800" kern="0" spc="-30" dirty="0" smtClean="0">
                <a:latin typeface="FangSong"/>
                <a:cs typeface="FangSong"/>
              </a:rPr>
              <a:t>测试集</a:t>
            </a:r>
            <a:r>
              <a:rPr lang="zh-CN" altLang="en-US" sz="2800" kern="0" spc="-30" dirty="0" smtClean="0">
                <a:latin typeface="FangSong"/>
                <a:cs typeface="FangSong"/>
              </a:rPr>
              <a:t>”</a:t>
            </a:r>
            <a:r>
              <a:rPr lang="zh-CN" altLang="en-US" sz="2800" kern="0" spc="-25" dirty="0" smtClean="0">
                <a:latin typeface="FangSong"/>
                <a:cs typeface="FangSong"/>
              </a:rPr>
              <a:t>与</a:t>
            </a:r>
            <a:r>
              <a:rPr lang="zh-CN" altLang="en-US" sz="2800" kern="0" spc="-30" dirty="0" smtClean="0">
                <a:latin typeface="FangSong"/>
                <a:cs typeface="FangSong"/>
              </a:rPr>
              <a:t>“</a:t>
            </a:r>
            <a:r>
              <a:rPr lang="zh-CN" altLang="en-US" sz="2800" kern="0" spc="-30" dirty="0" smtClean="0">
                <a:latin typeface="FangSong"/>
                <a:cs typeface="FangSong"/>
              </a:rPr>
              <a:t>验证集</a:t>
            </a:r>
            <a:r>
              <a:rPr lang="zh-CN" altLang="en-US" sz="2800" kern="0" spc="-30" dirty="0" smtClean="0">
                <a:latin typeface="FangSong"/>
                <a:cs typeface="FangSong"/>
              </a:rPr>
              <a:t>”</a:t>
            </a:r>
            <a:endParaRPr lang="zh-CN" altLang="en-US" sz="2800" kern="0" dirty="0">
              <a:latin typeface="FangSong"/>
              <a:cs typeface="FangSong"/>
            </a:endParaRPr>
          </a:p>
        </p:txBody>
      </p:sp>
    </p:spTree>
    <p:extLst>
      <p:ext uri="{BB962C8B-B14F-4D97-AF65-F5344CB8AC3E}">
        <p14:creationId xmlns:p14="http://schemas.microsoft.com/office/powerpoint/2010/main" val="2096819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0" dirty="0">
                <a:latin typeface="FangSong"/>
                <a:cs typeface="FangSong"/>
              </a:rPr>
              <a:t>模型选</a:t>
            </a:r>
            <a:r>
              <a:rPr sz="2800" spc="-30" dirty="0">
                <a:latin typeface="FangSong"/>
                <a:cs typeface="FangSong"/>
              </a:rPr>
              <a:t>择</a:t>
            </a:r>
            <a:r>
              <a:rPr sz="2800" spc="-430" dirty="0">
                <a:latin typeface="FangSong"/>
                <a:cs typeface="FangSong"/>
              </a:rPr>
              <a:t> </a:t>
            </a:r>
            <a:r>
              <a:rPr spc="-5" dirty="0"/>
              <a:t>(m</a:t>
            </a:r>
            <a:r>
              <a:rPr spc="-10" dirty="0"/>
              <a:t>o</a:t>
            </a:r>
            <a:r>
              <a:rPr dirty="0"/>
              <a:t>d</a:t>
            </a:r>
            <a:r>
              <a:rPr spc="-10" dirty="0"/>
              <a:t>e</a:t>
            </a:r>
            <a:r>
              <a:rPr dirty="0"/>
              <a:t>l s</a:t>
            </a:r>
            <a:r>
              <a:rPr spc="-10" dirty="0"/>
              <a:t>e</a:t>
            </a:r>
            <a:r>
              <a:rPr spc="-5" dirty="0"/>
              <a:t>l</a:t>
            </a:r>
            <a:r>
              <a:rPr spc="-15" dirty="0"/>
              <a:t>e</a:t>
            </a:r>
            <a:r>
              <a:rPr dirty="0"/>
              <a:t>cti</a:t>
            </a:r>
            <a:r>
              <a:rPr spc="-15" dirty="0"/>
              <a:t>o</a:t>
            </a:r>
            <a:r>
              <a:rPr dirty="0"/>
              <a:t>n)</a:t>
            </a:r>
            <a:endParaRPr sz="2800">
              <a:latin typeface="FangSong"/>
              <a:cs typeface="FangSong"/>
            </a:endParaRPr>
          </a:p>
        </p:txBody>
      </p:sp>
      <p:sp>
        <p:nvSpPr>
          <p:cNvPr id="3" name="object 3"/>
          <p:cNvSpPr txBox="1"/>
          <p:nvPr/>
        </p:nvSpPr>
        <p:spPr>
          <a:xfrm>
            <a:off x="853846" y="1317691"/>
            <a:ext cx="4195445" cy="3363595"/>
          </a:xfrm>
          <a:prstGeom prst="rect">
            <a:avLst/>
          </a:prstGeom>
        </p:spPr>
        <p:txBody>
          <a:bodyPr vert="horz" wrap="square" lIns="0" tIns="0" rIns="0" bIns="0" rtlCol="0">
            <a:spAutoFit/>
          </a:bodyPr>
          <a:lstStyle/>
          <a:p>
            <a:pPr marL="75565">
              <a:lnSpc>
                <a:spcPct val="100000"/>
              </a:lnSpc>
            </a:pPr>
            <a:r>
              <a:rPr sz="3200" spc="5" dirty="0">
                <a:latin typeface="FangSong"/>
                <a:cs typeface="FangSong"/>
              </a:rPr>
              <a:t>三个</a:t>
            </a:r>
            <a:r>
              <a:rPr sz="3200" dirty="0">
                <a:latin typeface="FangSong"/>
                <a:cs typeface="FangSong"/>
              </a:rPr>
              <a:t>关键</a:t>
            </a:r>
            <a:r>
              <a:rPr sz="3200" spc="-15" dirty="0">
                <a:latin typeface="FangSong"/>
                <a:cs typeface="FangSong"/>
              </a:rPr>
              <a:t>问</a:t>
            </a:r>
            <a:r>
              <a:rPr sz="3200" spc="5" dirty="0">
                <a:latin typeface="FangSong"/>
                <a:cs typeface="FangSong"/>
              </a:rPr>
              <a:t>题</a:t>
            </a:r>
            <a:r>
              <a:rPr sz="3200" dirty="0">
                <a:latin typeface="Verdana"/>
                <a:cs typeface="Verdana"/>
              </a:rPr>
              <a:t>:</a:t>
            </a:r>
            <a:endParaRPr sz="3200">
              <a:latin typeface="Verdana"/>
              <a:cs typeface="Verdana"/>
            </a:endParaRPr>
          </a:p>
          <a:p>
            <a:pPr>
              <a:lnSpc>
                <a:spcPct val="100000"/>
              </a:lnSpc>
              <a:spcBef>
                <a:spcPts val="28"/>
              </a:spcBef>
            </a:pPr>
            <a:endParaRPr sz="3300">
              <a:latin typeface="Times New Roman"/>
              <a:cs typeface="Times New Roman"/>
            </a:endParaRPr>
          </a:p>
          <a:p>
            <a:pPr marL="12700">
              <a:lnSpc>
                <a:spcPct val="100000"/>
              </a:lnSpc>
            </a:pPr>
            <a:r>
              <a:rPr sz="3200" dirty="0">
                <a:latin typeface="Wingdings"/>
                <a:cs typeface="Wingdings"/>
              </a:rPr>
              <a:t></a:t>
            </a:r>
            <a:r>
              <a:rPr sz="3200" spc="-2075" dirty="0">
                <a:latin typeface="Wingdings"/>
                <a:cs typeface="Wingdings"/>
              </a:rPr>
              <a:t> </a:t>
            </a:r>
            <a:r>
              <a:rPr sz="3200" spc="5" dirty="0">
                <a:latin typeface="FangSong"/>
                <a:cs typeface="FangSong"/>
              </a:rPr>
              <a:t>如何</a:t>
            </a:r>
            <a:r>
              <a:rPr sz="3200" dirty="0">
                <a:latin typeface="FangSong"/>
                <a:cs typeface="FangSong"/>
              </a:rPr>
              <a:t>获得测试</a:t>
            </a:r>
            <a:r>
              <a:rPr sz="3200" spc="-15" dirty="0">
                <a:latin typeface="FangSong"/>
                <a:cs typeface="FangSong"/>
              </a:rPr>
              <a:t>结</a:t>
            </a:r>
            <a:r>
              <a:rPr sz="3200" dirty="0">
                <a:latin typeface="FangSong"/>
                <a:cs typeface="FangSong"/>
              </a:rPr>
              <a:t>果？</a:t>
            </a:r>
            <a:endParaRPr sz="3200">
              <a:latin typeface="FangSong"/>
              <a:cs typeface="FangSong"/>
            </a:endParaRPr>
          </a:p>
          <a:p>
            <a:pPr>
              <a:lnSpc>
                <a:spcPct val="100000"/>
              </a:lnSpc>
              <a:spcBef>
                <a:spcPts val="47"/>
              </a:spcBef>
            </a:pPr>
            <a:endParaRPr sz="3300">
              <a:latin typeface="Times New Roman"/>
              <a:cs typeface="Times New Roman"/>
            </a:endParaRPr>
          </a:p>
          <a:p>
            <a:pPr marL="12700">
              <a:lnSpc>
                <a:spcPct val="100000"/>
              </a:lnSpc>
            </a:pPr>
            <a:r>
              <a:rPr sz="3200" dirty="0">
                <a:latin typeface="Wingdings"/>
                <a:cs typeface="Wingdings"/>
              </a:rPr>
              <a:t></a:t>
            </a:r>
            <a:r>
              <a:rPr sz="3200" spc="-2075" dirty="0">
                <a:latin typeface="Wingdings"/>
                <a:cs typeface="Wingdings"/>
              </a:rPr>
              <a:t> </a:t>
            </a:r>
            <a:r>
              <a:rPr sz="3200" spc="5" dirty="0">
                <a:latin typeface="FangSong"/>
                <a:cs typeface="FangSong"/>
              </a:rPr>
              <a:t>如何</a:t>
            </a:r>
            <a:r>
              <a:rPr sz="3200" dirty="0">
                <a:latin typeface="FangSong"/>
                <a:cs typeface="FangSong"/>
              </a:rPr>
              <a:t>评估性能</a:t>
            </a:r>
            <a:r>
              <a:rPr sz="3200" spc="-15" dirty="0">
                <a:latin typeface="FangSong"/>
                <a:cs typeface="FangSong"/>
              </a:rPr>
              <a:t>优</a:t>
            </a:r>
            <a:r>
              <a:rPr sz="3200" dirty="0">
                <a:latin typeface="FangSong"/>
                <a:cs typeface="FangSong"/>
              </a:rPr>
              <a:t>劣？</a:t>
            </a:r>
            <a:endParaRPr sz="3200">
              <a:latin typeface="FangSong"/>
              <a:cs typeface="FangSong"/>
            </a:endParaRPr>
          </a:p>
          <a:p>
            <a:pPr>
              <a:lnSpc>
                <a:spcPct val="100000"/>
              </a:lnSpc>
              <a:spcBef>
                <a:spcPts val="45"/>
              </a:spcBef>
            </a:pPr>
            <a:endParaRPr sz="3300">
              <a:latin typeface="Times New Roman"/>
              <a:cs typeface="Times New Roman"/>
            </a:endParaRPr>
          </a:p>
          <a:p>
            <a:pPr marL="12700">
              <a:lnSpc>
                <a:spcPct val="100000"/>
              </a:lnSpc>
            </a:pPr>
            <a:r>
              <a:rPr sz="3200" dirty="0">
                <a:latin typeface="Wingdings"/>
                <a:cs typeface="Wingdings"/>
              </a:rPr>
              <a:t></a:t>
            </a:r>
            <a:r>
              <a:rPr sz="3200" spc="-2075" dirty="0">
                <a:latin typeface="Wingdings"/>
                <a:cs typeface="Wingdings"/>
              </a:rPr>
              <a:t> </a:t>
            </a:r>
            <a:r>
              <a:rPr sz="3200" spc="5" dirty="0">
                <a:latin typeface="FangSong"/>
                <a:cs typeface="FangSong"/>
              </a:rPr>
              <a:t>如何</a:t>
            </a:r>
            <a:r>
              <a:rPr sz="3200" dirty="0">
                <a:latin typeface="FangSong"/>
                <a:cs typeface="FangSong"/>
              </a:rPr>
              <a:t>判</a:t>
            </a:r>
            <a:r>
              <a:rPr sz="3200" spc="-15" dirty="0">
                <a:latin typeface="FangSong"/>
                <a:cs typeface="FangSong"/>
              </a:rPr>
              <a:t>断</a:t>
            </a:r>
            <a:r>
              <a:rPr sz="3200" dirty="0">
                <a:latin typeface="FangSong"/>
                <a:cs typeface="FangSong"/>
              </a:rPr>
              <a:t>实质</a:t>
            </a:r>
            <a:r>
              <a:rPr sz="3200" spc="-15" dirty="0">
                <a:latin typeface="FangSong"/>
                <a:cs typeface="FangSong"/>
              </a:rPr>
              <a:t>差</a:t>
            </a:r>
            <a:r>
              <a:rPr sz="3200" dirty="0">
                <a:latin typeface="FangSong"/>
                <a:cs typeface="FangSong"/>
              </a:rPr>
              <a:t>别？</a:t>
            </a:r>
            <a:endParaRPr sz="3200">
              <a:latin typeface="FangSong"/>
              <a:cs typeface="FangSong"/>
            </a:endParaRPr>
          </a:p>
        </p:txBody>
      </p:sp>
      <p:sp>
        <p:nvSpPr>
          <p:cNvPr id="4" name="object 4"/>
          <p:cNvSpPr/>
          <p:nvPr/>
        </p:nvSpPr>
        <p:spPr>
          <a:xfrm>
            <a:off x="5486400" y="2263139"/>
            <a:ext cx="624840" cy="413384"/>
          </a:xfrm>
          <a:custGeom>
            <a:avLst/>
            <a:gdLst/>
            <a:ahLst/>
            <a:cxnLst/>
            <a:rect l="l" t="t" r="r" b="b"/>
            <a:pathLst>
              <a:path w="624839" h="413385">
                <a:moveTo>
                  <a:pt x="0" y="103250"/>
                </a:moveTo>
                <a:lnTo>
                  <a:pt x="418338" y="103250"/>
                </a:lnTo>
                <a:lnTo>
                  <a:pt x="418338" y="0"/>
                </a:lnTo>
                <a:lnTo>
                  <a:pt x="624840" y="206501"/>
                </a:lnTo>
                <a:lnTo>
                  <a:pt x="418338" y="413003"/>
                </a:lnTo>
                <a:lnTo>
                  <a:pt x="418338" y="309752"/>
                </a:lnTo>
                <a:lnTo>
                  <a:pt x="0" y="309752"/>
                </a:lnTo>
                <a:lnTo>
                  <a:pt x="0" y="103250"/>
                </a:lnTo>
                <a:close/>
              </a:path>
            </a:pathLst>
          </a:custGeom>
          <a:ln w="12192">
            <a:solidFill>
              <a:srgbClr val="000000"/>
            </a:solidFill>
          </a:ln>
        </p:spPr>
        <p:txBody>
          <a:bodyPr wrap="square" lIns="0" tIns="0" rIns="0" bIns="0" rtlCol="0"/>
          <a:lstStyle/>
          <a:p>
            <a:endParaRPr/>
          </a:p>
        </p:txBody>
      </p:sp>
      <p:sp>
        <p:nvSpPr>
          <p:cNvPr id="5" name="object 5"/>
          <p:cNvSpPr/>
          <p:nvPr/>
        </p:nvSpPr>
        <p:spPr>
          <a:xfrm>
            <a:off x="5500115" y="3249167"/>
            <a:ext cx="624840" cy="413384"/>
          </a:xfrm>
          <a:custGeom>
            <a:avLst/>
            <a:gdLst/>
            <a:ahLst/>
            <a:cxnLst/>
            <a:rect l="l" t="t" r="r" b="b"/>
            <a:pathLst>
              <a:path w="624839" h="413385">
                <a:moveTo>
                  <a:pt x="0" y="103250"/>
                </a:moveTo>
                <a:lnTo>
                  <a:pt x="418338" y="103250"/>
                </a:lnTo>
                <a:lnTo>
                  <a:pt x="418338" y="0"/>
                </a:lnTo>
                <a:lnTo>
                  <a:pt x="624840" y="206501"/>
                </a:lnTo>
                <a:lnTo>
                  <a:pt x="418338" y="413003"/>
                </a:lnTo>
                <a:lnTo>
                  <a:pt x="418338" y="309752"/>
                </a:lnTo>
                <a:lnTo>
                  <a:pt x="0" y="309752"/>
                </a:lnTo>
                <a:lnTo>
                  <a:pt x="0" y="103250"/>
                </a:lnTo>
                <a:close/>
              </a:path>
            </a:pathLst>
          </a:custGeom>
          <a:ln w="12192">
            <a:solidFill>
              <a:srgbClr val="FF0000"/>
            </a:solidFill>
          </a:ln>
        </p:spPr>
        <p:txBody>
          <a:bodyPr wrap="square" lIns="0" tIns="0" rIns="0" bIns="0" rtlCol="0"/>
          <a:lstStyle/>
          <a:p>
            <a:endParaRPr/>
          </a:p>
        </p:txBody>
      </p:sp>
      <p:sp>
        <p:nvSpPr>
          <p:cNvPr id="6" name="object 6"/>
          <p:cNvSpPr/>
          <p:nvPr/>
        </p:nvSpPr>
        <p:spPr>
          <a:xfrm>
            <a:off x="5500115" y="4250435"/>
            <a:ext cx="624840" cy="411480"/>
          </a:xfrm>
          <a:custGeom>
            <a:avLst/>
            <a:gdLst/>
            <a:ahLst/>
            <a:cxnLst/>
            <a:rect l="l" t="t" r="r" b="b"/>
            <a:pathLst>
              <a:path w="624839" h="411479">
                <a:moveTo>
                  <a:pt x="0" y="102869"/>
                </a:moveTo>
                <a:lnTo>
                  <a:pt x="419100" y="102869"/>
                </a:lnTo>
                <a:lnTo>
                  <a:pt x="419100" y="0"/>
                </a:lnTo>
                <a:lnTo>
                  <a:pt x="624840" y="205739"/>
                </a:lnTo>
                <a:lnTo>
                  <a:pt x="419100" y="411479"/>
                </a:lnTo>
                <a:lnTo>
                  <a:pt x="419100" y="308609"/>
                </a:lnTo>
                <a:lnTo>
                  <a:pt x="0" y="308609"/>
                </a:lnTo>
                <a:lnTo>
                  <a:pt x="0" y="102869"/>
                </a:lnTo>
                <a:close/>
              </a:path>
            </a:pathLst>
          </a:custGeom>
          <a:ln w="12191">
            <a:solidFill>
              <a:srgbClr val="000000"/>
            </a:solidFill>
          </a:ln>
        </p:spPr>
        <p:txBody>
          <a:bodyPr wrap="square" lIns="0" tIns="0" rIns="0" bIns="0" rtlCol="0"/>
          <a:lstStyle/>
          <a:p>
            <a:endParaRPr/>
          </a:p>
        </p:txBody>
      </p:sp>
      <p:sp>
        <p:nvSpPr>
          <p:cNvPr id="7" name="object 7"/>
          <p:cNvSpPr txBox="1"/>
          <p:nvPr/>
        </p:nvSpPr>
        <p:spPr>
          <a:xfrm>
            <a:off x="6480809" y="2295068"/>
            <a:ext cx="1461770" cy="2367280"/>
          </a:xfrm>
          <a:prstGeom prst="rect">
            <a:avLst/>
          </a:prstGeom>
        </p:spPr>
        <p:txBody>
          <a:bodyPr vert="horz" wrap="square" lIns="0" tIns="0" rIns="0" bIns="0" rtlCol="0">
            <a:spAutoFit/>
          </a:bodyPr>
          <a:lstStyle/>
          <a:p>
            <a:pPr marL="26034" indent="-13970">
              <a:lnSpc>
                <a:spcPct val="100000"/>
              </a:lnSpc>
            </a:pPr>
            <a:r>
              <a:rPr sz="2800" spc="-25" dirty="0">
                <a:latin typeface="FangSong"/>
                <a:cs typeface="FangSong"/>
              </a:rPr>
              <a:t>评</a:t>
            </a:r>
            <a:r>
              <a:rPr sz="2800" spc="-30" dirty="0">
                <a:latin typeface="FangSong"/>
                <a:cs typeface="FangSong"/>
              </a:rPr>
              <a:t>估方法</a:t>
            </a:r>
            <a:endParaRPr sz="2800">
              <a:latin typeface="FangSong"/>
              <a:cs typeface="FangSong"/>
            </a:endParaRPr>
          </a:p>
          <a:p>
            <a:pPr>
              <a:lnSpc>
                <a:spcPct val="100000"/>
              </a:lnSpc>
              <a:spcBef>
                <a:spcPts val="31"/>
              </a:spcBef>
            </a:pPr>
            <a:endParaRPr sz="3800">
              <a:latin typeface="Times New Roman"/>
              <a:cs typeface="Times New Roman"/>
            </a:endParaRPr>
          </a:p>
          <a:p>
            <a:pPr marL="26034">
              <a:lnSpc>
                <a:spcPct val="100000"/>
              </a:lnSpc>
            </a:pPr>
            <a:r>
              <a:rPr sz="2800" spc="-25" dirty="0">
                <a:solidFill>
                  <a:srgbClr val="FF0000"/>
                </a:solidFill>
                <a:latin typeface="FangSong"/>
                <a:cs typeface="FangSong"/>
              </a:rPr>
              <a:t>性</a:t>
            </a:r>
            <a:r>
              <a:rPr sz="2800" spc="-30" dirty="0">
                <a:solidFill>
                  <a:srgbClr val="FF0000"/>
                </a:solidFill>
                <a:latin typeface="FangSong"/>
                <a:cs typeface="FangSong"/>
              </a:rPr>
              <a:t>能度量</a:t>
            </a:r>
            <a:endParaRPr sz="2800">
              <a:latin typeface="FangSong"/>
              <a:cs typeface="FangSong"/>
            </a:endParaRPr>
          </a:p>
          <a:p>
            <a:pPr>
              <a:lnSpc>
                <a:spcPct val="100000"/>
              </a:lnSpc>
              <a:spcBef>
                <a:spcPts val="37"/>
              </a:spcBef>
            </a:pPr>
            <a:endParaRPr sz="3900">
              <a:latin typeface="Times New Roman"/>
              <a:cs typeface="Times New Roman"/>
            </a:endParaRPr>
          </a:p>
          <a:p>
            <a:pPr marL="26034">
              <a:lnSpc>
                <a:spcPct val="100000"/>
              </a:lnSpc>
            </a:pPr>
            <a:r>
              <a:rPr sz="2800" spc="-20" dirty="0">
                <a:latin typeface="FangSong"/>
                <a:cs typeface="FangSong"/>
              </a:rPr>
              <a:t>比</a:t>
            </a:r>
            <a:r>
              <a:rPr sz="2800" spc="-30" dirty="0">
                <a:latin typeface="FangSong"/>
                <a:cs typeface="FangSong"/>
              </a:rPr>
              <a:t>较检验</a:t>
            </a:r>
            <a:endParaRPr sz="2800">
              <a:latin typeface="FangSong"/>
              <a:cs typeface="FangSong"/>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306455"/>
            <a:ext cx="8986520" cy="430887"/>
          </a:xfrm>
          <a:prstGeom prst="rect">
            <a:avLst/>
          </a:prstGeom>
        </p:spPr>
        <p:txBody>
          <a:bodyPr vert="horz" wrap="square" lIns="0" tIns="0" rIns="0" bIns="0" rtlCol="0">
            <a:spAutoFit/>
          </a:bodyPr>
          <a:lstStyle/>
          <a:p>
            <a:pPr marL="12700">
              <a:lnSpc>
                <a:spcPct val="100000"/>
              </a:lnSpc>
            </a:pPr>
            <a:r>
              <a:rPr sz="2800" spc="-25" dirty="0">
                <a:latin typeface="FangSong"/>
                <a:cs typeface="FangSong"/>
              </a:rPr>
              <a:t>性</a:t>
            </a:r>
            <a:r>
              <a:rPr sz="2800" spc="-30" dirty="0">
                <a:latin typeface="FangSong"/>
                <a:cs typeface="FangSong"/>
              </a:rPr>
              <a:t>能度量</a:t>
            </a:r>
            <a:endParaRPr sz="2800">
              <a:latin typeface="FangSong"/>
              <a:cs typeface="FangSong"/>
            </a:endParaRPr>
          </a:p>
        </p:txBody>
      </p:sp>
      <p:sp>
        <p:nvSpPr>
          <p:cNvPr id="3" name="object 3"/>
          <p:cNvSpPr txBox="1"/>
          <p:nvPr/>
        </p:nvSpPr>
        <p:spPr>
          <a:xfrm>
            <a:off x="686141" y="1752600"/>
            <a:ext cx="7329805" cy="1472198"/>
          </a:xfrm>
          <a:prstGeom prst="rect">
            <a:avLst/>
          </a:prstGeom>
        </p:spPr>
        <p:txBody>
          <a:bodyPr vert="horz" wrap="square" lIns="0" tIns="0" rIns="0" bIns="0" rtlCol="0">
            <a:spAutoFit/>
          </a:bodyPr>
          <a:lstStyle/>
          <a:p>
            <a:pPr marL="12700">
              <a:lnSpc>
                <a:spcPts val="2845"/>
              </a:lnSpc>
            </a:pPr>
            <a:r>
              <a:rPr sz="2400" dirty="0">
                <a:latin typeface="FangSong"/>
                <a:cs typeface="FangSong"/>
              </a:rPr>
              <a:t>性能度量</a:t>
            </a:r>
            <a:r>
              <a:rPr sz="2000" spc="-5" dirty="0">
                <a:latin typeface="Verdana"/>
                <a:cs typeface="Verdana"/>
              </a:rPr>
              <a:t>(pe</a:t>
            </a:r>
            <a:r>
              <a:rPr sz="2000" spc="-10" dirty="0">
                <a:latin typeface="Verdana"/>
                <a:cs typeface="Verdana"/>
              </a:rPr>
              <a:t>r</a:t>
            </a:r>
            <a:r>
              <a:rPr sz="2000" dirty="0">
                <a:latin typeface="Verdana"/>
                <a:cs typeface="Verdana"/>
              </a:rPr>
              <a:t>for</a:t>
            </a:r>
            <a:r>
              <a:rPr sz="2000" spc="-15" dirty="0">
                <a:latin typeface="Verdana"/>
                <a:cs typeface="Verdana"/>
              </a:rPr>
              <a:t>m</a:t>
            </a:r>
            <a:r>
              <a:rPr sz="2000" dirty="0">
                <a:latin typeface="Verdana"/>
                <a:cs typeface="Verdana"/>
              </a:rPr>
              <a:t>ance</a:t>
            </a:r>
            <a:r>
              <a:rPr sz="2000" spc="-30" dirty="0">
                <a:latin typeface="Verdana"/>
                <a:cs typeface="Verdana"/>
              </a:rPr>
              <a:t> </a:t>
            </a:r>
            <a:r>
              <a:rPr sz="2000" dirty="0">
                <a:latin typeface="Verdana"/>
                <a:cs typeface="Verdana"/>
              </a:rPr>
              <a:t>m</a:t>
            </a:r>
            <a:r>
              <a:rPr sz="2000" spc="-15" dirty="0">
                <a:latin typeface="Verdana"/>
                <a:cs typeface="Verdana"/>
              </a:rPr>
              <a:t>e</a:t>
            </a:r>
            <a:r>
              <a:rPr sz="2000" dirty="0">
                <a:latin typeface="Verdana"/>
                <a:cs typeface="Verdana"/>
              </a:rPr>
              <a:t>asur</a:t>
            </a:r>
            <a:r>
              <a:rPr sz="2000" spc="-15" dirty="0">
                <a:latin typeface="Verdana"/>
                <a:cs typeface="Verdana"/>
              </a:rPr>
              <a:t>e</a:t>
            </a:r>
            <a:r>
              <a:rPr sz="2000" spc="5" dirty="0">
                <a:latin typeface="Verdana"/>
                <a:cs typeface="Verdana"/>
              </a:rPr>
              <a:t>)</a:t>
            </a:r>
            <a:r>
              <a:rPr sz="2400" dirty="0">
                <a:latin typeface="FangSong"/>
                <a:cs typeface="FangSong"/>
              </a:rPr>
              <a:t>是衡量模型泛化能力的</a:t>
            </a:r>
            <a:endParaRPr sz="2400">
              <a:latin typeface="FangSong"/>
              <a:cs typeface="FangSong"/>
            </a:endParaRPr>
          </a:p>
          <a:p>
            <a:pPr marL="12700">
              <a:lnSpc>
                <a:spcPts val="2845"/>
              </a:lnSpc>
            </a:pPr>
            <a:r>
              <a:rPr sz="2400" spc="-5" dirty="0">
                <a:latin typeface="FangSong"/>
                <a:cs typeface="FangSong"/>
              </a:rPr>
              <a:t>评价标准，反映了任</a:t>
            </a:r>
            <a:r>
              <a:rPr sz="2400" dirty="0">
                <a:latin typeface="FangSong"/>
                <a:cs typeface="FangSong"/>
              </a:rPr>
              <a:t>务</a:t>
            </a:r>
            <a:r>
              <a:rPr sz="2400" spc="-5" dirty="0">
                <a:latin typeface="FangSong"/>
                <a:cs typeface="FangSong"/>
              </a:rPr>
              <a:t>需求</a:t>
            </a:r>
            <a:r>
              <a:rPr lang="en-US" altLang="zh-CN" sz="2400" spc="-5" dirty="0">
                <a:latin typeface="FangSong"/>
                <a:cs typeface="FangSong"/>
              </a:rPr>
              <a:t>.</a:t>
            </a:r>
            <a:endParaRPr sz="2400">
              <a:latin typeface="FangSong"/>
              <a:cs typeface="FangSong"/>
            </a:endParaRPr>
          </a:p>
          <a:p>
            <a:pPr>
              <a:lnSpc>
                <a:spcPct val="100000"/>
              </a:lnSpc>
              <a:spcBef>
                <a:spcPts val="8"/>
              </a:spcBef>
            </a:pPr>
            <a:endParaRPr sz="2500">
              <a:latin typeface="Times New Roman"/>
              <a:cs typeface="Times New Roman"/>
            </a:endParaRPr>
          </a:p>
          <a:p>
            <a:pPr marL="12700">
              <a:lnSpc>
                <a:spcPct val="100000"/>
              </a:lnSpc>
            </a:pPr>
            <a:r>
              <a:rPr sz="2400" dirty="0">
                <a:latin typeface="FangSong"/>
                <a:cs typeface="FangSong"/>
              </a:rPr>
              <a:t>使用不同的性能度量往往会导致不同的评判结果</a:t>
            </a:r>
            <a:r>
              <a:rPr lang="en-US" altLang="zh-CN" sz="2400" dirty="0">
                <a:latin typeface="FangSong"/>
                <a:cs typeface="FangSong"/>
              </a:rPr>
              <a:t>.</a:t>
            </a:r>
            <a:endParaRPr sz="2400">
              <a:latin typeface="FangSong"/>
              <a:cs typeface="FangSong"/>
            </a:endParaRPr>
          </a:p>
        </p:txBody>
      </p:sp>
      <p:sp>
        <p:nvSpPr>
          <p:cNvPr id="4" name="object 4"/>
          <p:cNvSpPr txBox="1"/>
          <p:nvPr/>
        </p:nvSpPr>
        <p:spPr>
          <a:xfrm>
            <a:off x="871633" y="3657600"/>
            <a:ext cx="7112634" cy="830580"/>
          </a:xfrm>
          <a:prstGeom prst="rect">
            <a:avLst/>
          </a:prstGeom>
          <a:solidFill>
            <a:srgbClr val="FFFF99"/>
          </a:solidFill>
        </p:spPr>
        <p:txBody>
          <a:bodyPr vert="horz" wrap="square" lIns="0" tIns="0" rIns="0" bIns="0" rtlCol="0">
            <a:spAutoFit/>
          </a:bodyPr>
          <a:lstStyle/>
          <a:p>
            <a:pPr marL="2295525" marR="43180" indent="-2245360">
              <a:lnSpc>
                <a:spcPts val="2810"/>
              </a:lnSpc>
            </a:pPr>
            <a:r>
              <a:rPr sz="2400" dirty="0">
                <a:latin typeface="FangSong"/>
                <a:cs typeface="FangSong"/>
              </a:rPr>
              <a:t>什么样的模型是“好”的，不仅取决于算法和数据， 还取决于任务需求</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306455"/>
            <a:ext cx="8986520" cy="430887"/>
          </a:xfrm>
          <a:prstGeom prst="rect">
            <a:avLst/>
          </a:prstGeom>
        </p:spPr>
        <p:txBody>
          <a:bodyPr vert="horz" wrap="square" lIns="0" tIns="0" rIns="0" bIns="0" rtlCol="0">
            <a:spAutoFit/>
          </a:bodyPr>
          <a:lstStyle/>
          <a:p>
            <a:pPr marL="12700">
              <a:lnSpc>
                <a:spcPct val="100000"/>
              </a:lnSpc>
            </a:pPr>
            <a:r>
              <a:rPr sz="2800" spc="-25" dirty="0">
                <a:latin typeface="FangSong"/>
                <a:cs typeface="FangSong"/>
              </a:rPr>
              <a:t>性</a:t>
            </a:r>
            <a:r>
              <a:rPr sz="2800" spc="-30" dirty="0">
                <a:latin typeface="FangSong"/>
                <a:cs typeface="FangSong"/>
              </a:rPr>
              <a:t>能度量</a:t>
            </a:r>
            <a:endParaRPr sz="2800">
              <a:latin typeface="FangSong"/>
              <a:cs typeface="FangSong"/>
            </a:endParaRPr>
          </a:p>
        </p:txBody>
      </p:sp>
      <p:sp>
        <p:nvSpPr>
          <p:cNvPr id="3" name="object 3"/>
          <p:cNvSpPr txBox="1"/>
          <p:nvPr/>
        </p:nvSpPr>
        <p:spPr>
          <a:xfrm>
            <a:off x="649325" y="1223422"/>
            <a:ext cx="7329805" cy="1077218"/>
          </a:xfrm>
          <a:prstGeom prst="rect">
            <a:avLst/>
          </a:prstGeom>
        </p:spPr>
        <p:txBody>
          <a:bodyPr vert="horz" wrap="square" lIns="0" tIns="0" rIns="0" bIns="0" rtlCol="0">
            <a:spAutoFit/>
          </a:bodyPr>
          <a:lstStyle/>
          <a:p>
            <a:pPr marL="12700">
              <a:lnSpc>
                <a:spcPts val="2845"/>
              </a:lnSpc>
            </a:pPr>
            <a:r>
              <a:rPr lang="zh-CN" altLang="en-US" sz="2400" dirty="0">
                <a:latin typeface="FangSong"/>
                <a:cs typeface="FangSong"/>
              </a:rPr>
              <a:t>预测任务中：给定样例集 </a:t>
            </a:r>
            <a:r>
              <a:rPr lang="en-US" altLang="zh-CN" sz="2400" dirty="0">
                <a:latin typeface="FangSong"/>
                <a:cs typeface="FangSong"/>
              </a:rPr>
              <a:t>D</a:t>
            </a:r>
            <a:r>
              <a:rPr lang="zh-CN" altLang="en-US" sz="2400" dirty="0">
                <a:latin typeface="FangSong"/>
                <a:cs typeface="FangSong"/>
              </a:rPr>
              <a:t> </a:t>
            </a:r>
            <a:r>
              <a:rPr lang="en-US" altLang="zh-CN" sz="2400" dirty="0">
                <a:latin typeface="FangSong"/>
                <a:cs typeface="FangSong"/>
              </a:rPr>
              <a:t>=</a:t>
            </a:r>
            <a:r>
              <a:rPr lang="zh-CN" altLang="en-US" sz="2400" dirty="0">
                <a:latin typeface="FangSong"/>
                <a:cs typeface="FangSong"/>
              </a:rPr>
              <a:t> </a:t>
            </a:r>
            <a:r>
              <a:rPr lang="en-US" altLang="zh-CN" sz="2400" dirty="0">
                <a:latin typeface="FangSong"/>
                <a:cs typeface="FangSong"/>
              </a:rPr>
              <a:t>{x</a:t>
            </a:r>
            <a:r>
              <a:rPr lang="en-US" altLang="zh-CN" sz="2400" baseline="-25000" dirty="0">
                <a:latin typeface="FangSong"/>
                <a:cs typeface="FangSong"/>
              </a:rPr>
              <a:t>1</a:t>
            </a:r>
            <a:r>
              <a:rPr lang="en-US" altLang="zh-CN" sz="2400" dirty="0">
                <a:latin typeface="FangSong"/>
                <a:cs typeface="FangSong"/>
              </a:rPr>
              <a:t>,y</a:t>
            </a:r>
            <a:r>
              <a:rPr lang="en-US" altLang="zh-CN" sz="2400" baseline="-25000" dirty="0">
                <a:latin typeface="FangSong"/>
                <a:cs typeface="FangSong"/>
              </a:rPr>
              <a:t>1</a:t>
            </a:r>
            <a:r>
              <a:rPr lang="en-US" altLang="zh-CN" sz="2400" dirty="0">
                <a:latin typeface="FangSong"/>
                <a:cs typeface="FangSong"/>
              </a:rPr>
              <a:t>}</a:t>
            </a:r>
            <a:r>
              <a:rPr lang="mr-IN" altLang="zh-CN" sz="2400" dirty="0">
                <a:latin typeface="FangSong"/>
                <a:cs typeface="FangSong"/>
              </a:rPr>
              <a:t>…</a:t>
            </a:r>
            <a:r>
              <a:rPr lang="en-US" altLang="zh-CN" sz="2400" dirty="0">
                <a:latin typeface="FangSong"/>
                <a:cs typeface="FangSong"/>
              </a:rPr>
              <a:t> {x</a:t>
            </a:r>
            <a:r>
              <a:rPr lang="en-US" altLang="zh-CN" sz="2400" baseline="-25000" dirty="0">
                <a:latin typeface="FangSong"/>
                <a:cs typeface="FangSong"/>
              </a:rPr>
              <a:t>m</a:t>
            </a:r>
            <a:r>
              <a:rPr lang="en-US" altLang="zh-CN" sz="2400" dirty="0">
                <a:latin typeface="FangSong"/>
                <a:cs typeface="FangSong"/>
              </a:rPr>
              <a:t>,y</a:t>
            </a:r>
            <a:r>
              <a:rPr lang="en-US" altLang="zh-CN" sz="2400" baseline="-25000" dirty="0">
                <a:latin typeface="FangSong"/>
                <a:cs typeface="FangSong"/>
              </a:rPr>
              <a:t>m</a:t>
            </a:r>
            <a:r>
              <a:rPr lang="en-US" altLang="zh-CN" sz="2400" dirty="0">
                <a:latin typeface="FangSong"/>
                <a:cs typeface="FangSong"/>
              </a:rPr>
              <a:t>},y</a:t>
            </a:r>
            <a:r>
              <a:rPr lang="en-US" altLang="zh-CN" sz="2400" baseline="-25000" dirty="0">
                <a:latin typeface="FangSong"/>
                <a:cs typeface="FangSong"/>
              </a:rPr>
              <a:t>i</a:t>
            </a:r>
            <a:r>
              <a:rPr lang="zh-CN" altLang="en-US" sz="2400" dirty="0">
                <a:latin typeface="FangSong"/>
                <a:cs typeface="FangSong"/>
              </a:rPr>
              <a:t>是实例 </a:t>
            </a:r>
            <a:r>
              <a:rPr lang="en-US" altLang="zh-CN" sz="2400" dirty="0">
                <a:latin typeface="FangSong"/>
                <a:cs typeface="FangSong"/>
              </a:rPr>
              <a:t>x</a:t>
            </a:r>
            <a:r>
              <a:rPr lang="en-US" altLang="zh-CN" sz="2400" baseline="-25000" dirty="0">
                <a:latin typeface="FangSong"/>
                <a:cs typeface="FangSong"/>
              </a:rPr>
              <a:t>i</a:t>
            </a:r>
            <a:r>
              <a:rPr lang="zh-CN" altLang="en-US" sz="2400" baseline="-25000" dirty="0">
                <a:latin typeface="FangSong"/>
                <a:cs typeface="FangSong"/>
              </a:rPr>
              <a:t> </a:t>
            </a:r>
            <a:r>
              <a:rPr lang="zh-CN" altLang="en-US" sz="2400" dirty="0">
                <a:latin typeface="FangSong"/>
                <a:cs typeface="FangSong"/>
              </a:rPr>
              <a:t>的真实标记，要评估学习器 </a:t>
            </a:r>
            <a:r>
              <a:rPr lang="en-US" altLang="zh-CN" sz="2400" i="1" dirty="0">
                <a:latin typeface="Times New Roman" panose="02020603050405020304" pitchFamily="18" charset="0"/>
                <a:cs typeface="Times New Roman" panose="02020603050405020304" pitchFamily="18" charset="0"/>
              </a:rPr>
              <a:t>f</a:t>
            </a:r>
            <a:r>
              <a:rPr lang="zh-CN" altLang="en-US" sz="2400" dirty="0">
                <a:latin typeface="FangSong"/>
                <a:cs typeface="FangSong"/>
              </a:rPr>
              <a:t> 的性能，</a:t>
            </a:r>
            <a:r>
              <a:rPr lang="zh-CN" altLang="en-US" sz="2400" dirty="0">
                <a:solidFill>
                  <a:srgbClr val="FF0000"/>
                </a:solidFill>
                <a:latin typeface="FangSong"/>
                <a:cs typeface="FangSong"/>
              </a:rPr>
              <a:t>就要把学习器预测结果 </a:t>
            </a:r>
            <a:r>
              <a:rPr lang="en-US" altLang="zh-CN" sz="2400" i="1" dirty="0">
                <a:solidFill>
                  <a:srgbClr val="FF0000"/>
                </a:solidFill>
                <a:latin typeface="Times New Roman" panose="02020603050405020304" pitchFamily="18" charset="0"/>
                <a:cs typeface="Times New Roman" panose="02020603050405020304" pitchFamily="18" charset="0"/>
              </a:rPr>
              <a:t>f</a:t>
            </a:r>
            <a:r>
              <a:rPr lang="en-US" altLang="zh-CN" sz="2400" dirty="0">
                <a:solidFill>
                  <a:srgbClr val="FF0000"/>
                </a:solidFill>
                <a:latin typeface="FangSong"/>
                <a:cs typeface="FangSong"/>
              </a:rPr>
              <a:t>(x)</a:t>
            </a:r>
            <a:r>
              <a:rPr lang="zh-CN" altLang="en-US" sz="2400" dirty="0">
                <a:solidFill>
                  <a:srgbClr val="FF0000"/>
                </a:solidFill>
                <a:latin typeface="FangSong"/>
                <a:cs typeface="FangSong"/>
              </a:rPr>
              <a:t>与真实标记 </a:t>
            </a:r>
            <a:r>
              <a:rPr lang="en-US" altLang="zh-CN" sz="2400" dirty="0">
                <a:solidFill>
                  <a:srgbClr val="FF0000"/>
                </a:solidFill>
                <a:latin typeface="FangSong"/>
                <a:cs typeface="FangSong"/>
              </a:rPr>
              <a:t>y</a:t>
            </a:r>
            <a:r>
              <a:rPr lang="zh-CN" altLang="en-US" sz="2400" dirty="0">
                <a:solidFill>
                  <a:srgbClr val="FF0000"/>
                </a:solidFill>
                <a:latin typeface="FangSong"/>
                <a:cs typeface="FangSong"/>
              </a:rPr>
              <a:t> 进行比较</a:t>
            </a:r>
            <a:r>
              <a:rPr lang="zh-CN" altLang="en-US" sz="2400" dirty="0">
                <a:latin typeface="FangSong"/>
                <a:cs typeface="FangSong"/>
              </a:rPr>
              <a:t>。</a:t>
            </a:r>
            <a:endParaRPr sz="2400" dirty="0">
              <a:latin typeface="FangSong"/>
              <a:cs typeface="FangSong"/>
            </a:endParaRPr>
          </a:p>
        </p:txBody>
      </p:sp>
      <p:sp>
        <p:nvSpPr>
          <p:cNvPr id="5" name="object 5"/>
          <p:cNvSpPr txBox="1"/>
          <p:nvPr/>
        </p:nvSpPr>
        <p:spPr>
          <a:xfrm>
            <a:off x="627920" y="2620032"/>
            <a:ext cx="8516079" cy="369332"/>
          </a:xfrm>
          <a:prstGeom prst="rect">
            <a:avLst/>
          </a:prstGeom>
        </p:spPr>
        <p:txBody>
          <a:bodyPr vert="horz" wrap="square" lIns="0" tIns="0" rIns="0" bIns="0" rtlCol="0">
            <a:spAutoFit/>
          </a:bodyPr>
          <a:lstStyle/>
          <a:p>
            <a:pPr marL="12700">
              <a:lnSpc>
                <a:spcPct val="100000"/>
              </a:lnSpc>
            </a:pPr>
            <a:r>
              <a:rPr sz="2400" dirty="0">
                <a:latin typeface="Wingdings"/>
                <a:cs typeface="Wingdings"/>
              </a:rPr>
              <a:t></a:t>
            </a:r>
            <a:r>
              <a:rPr sz="2400" spc="-1430" dirty="0">
                <a:latin typeface="Wingdings"/>
                <a:cs typeface="Wingdings"/>
              </a:rPr>
              <a:t> </a:t>
            </a:r>
            <a:r>
              <a:rPr sz="2400" dirty="0">
                <a:latin typeface="FangSong"/>
                <a:cs typeface="FangSong"/>
              </a:rPr>
              <a:t>回</a:t>
            </a:r>
            <a:r>
              <a:rPr sz="2400" spc="-5" dirty="0">
                <a:latin typeface="FangSong"/>
                <a:cs typeface="FangSong"/>
              </a:rPr>
              <a:t>归</a:t>
            </a:r>
            <a:r>
              <a:rPr sz="1800" spc="-15" dirty="0">
                <a:latin typeface="Verdana"/>
                <a:cs typeface="Verdana"/>
              </a:rPr>
              <a:t>(r</a:t>
            </a:r>
            <a:r>
              <a:rPr sz="1800" spc="-25" dirty="0">
                <a:latin typeface="Verdana"/>
                <a:cs typeface="Verdana"/>
              </a:rPr>
              <a:t>e</a:t>
            </a:r>
            <a:r>
              <a:rPr sz="1800" spc="-10" dirty="0">
                <a:latin typeface="Verdana"/>
                <a:cs typeface="Verdana"/>
              </a:rPr>
              <a:t>gr</a:t>
            </a:r>
            <a:r>
              <a:rPr sz="1800" spc="-20" dirty="0">
                <a:latin typeface="Verdana"/>
                <a:cs typeface="Verdana"/>
              </a:rPr>
              <a:t>e</a:t>
            </a:r>
            <a:r>
              <a:rPr sz="1800" dirty="0">
                <a:latin typeface="Verdana"/>
                <a:cs typeface="Verdana"/>
              </a:rPr>
              <a:t>ssi</a:t>
            </a:r>
            <a:r>
              <a:rPr sz="1800" spc="-15" dirty="0">
                <a:latin typeface="Verdana"/>
                <a:cs typeface="Verdana"/>
              </a:rPr>
              <a:t>on)</a:t>
            </a:r>
            <a:r>
              <a:rPr sz="1800" spc="5" dirty="0">
                <a:latin typeface="Verdana"/>
                <a:cs typeface="Verdana"/>
              </a:rPr>
              <a:t> </a:t>
            </a:r>
            <a:r>
              <a:rPr sz="2400" dirty="0" smtClean="0">
                <a:latin typeface="FangSong"/>
                <a:cs typeface="FangSong"/>
              </a:rPr>
              <a:t>任务常用均方误差</a:t>
            </a:r>
            <a:r>
              <a:rPr lang="en-US" altLang="zh-CN" sz="2000" dirty="0">
                <a:latin typeface="FangSong"/>
                <a:cs typeface="FangSong"/>
              </a:rPr>
              <a:t>(MSE,</a:t>
            </a:r>
            <a:r>
              <a:rPr lang="zh-CN" altLang="en-US" sz="2000" dirty="0">
                <a:latin typeface="FangSong"/>
                <a:cs typeface="FangSong"/>
              </a:rPr>
              <a:t> </a:t>
            </a:r>
            <a:r>
              <a:rPr lang="en-US" altLang="zh-CN" sz="2000" dirty="0">
                <a:latin typeface="FangSong"/>
                <a:cs typeface="FangSong"/>
              </a:rPr>
              <a:t>Mean</a:t>
            </a:r>
            <a:r>
              <a:rPr lang="zh-CN" altLang="en-US" sz="2000" dirty="0">
                <a:latin typeface="FangSong"/>
                <a:cs typeface="FangSong"/>
              </a:rPr>
              <a:t> </a:t>
            </a:r>
            <a:r>
              <a:rPr lang="en-US" altLang="zh-CN" sz="2000" dirty="0">
                <a:latin typeface="FangSong"/>
                <a:cs typeface="FangSong"/>
              </a:rPr>
              <a:t>Squared</a:t>
            </a:r>
            <a:r>
              <a:rPr lang="zh-CN" altLang="en-US" sz="2000" dirty="0">
                <a:latin typeface="FangSong"/>
                <a:cs typeface="FangSong"/>
              </a:rPr>
              <a:t> </a:t>
            </a:r>
            <a:r>
              <a:rPr lang="en-US" altLang="zh-CN" sz="2000" dirty="0">
                <a:latin typeface="FangSong"/>
                <a:cs typeface="FangSong"/>
              </a:rPr>
              <a:t>Error)</a:t>
            </a:r>
            <a:r>
              <a:rPr sz="2000" dirty="0">
                <a:latin typeface="FangSong"/>
                <a:cs typeface="FangSong"/>
              </a:rPr>
              <a:t>：</a:t>
            </a:r>
            <a:endParaRPr sz="2400" dirty="0">
              <a:latin typeface="FangSong"/>
              <a:cs typeface="FangSong"/>
            </a:endParaRPr>
          </a:p>
        </p:txBody>
      </p:sp>
      <p:sp>
        <p:nvSpPr>
          <p:cNvPr id="6" name="object 6"/>
          <p:cNvSpPr/>
          <p:nvPr/>
        </p:nvSpPr>
        <p:spPr>
          <a:xfrm>
            <a:off x="1676400" y="3200400"/>
            <a:ext cx="4686300" cy="1248156"/>
          </a:xfrm>
          <a:prstGeom prst="rect">
            <a:avLst/>
          </a:prstGeom>
          <a:blipFill>
            <a:blip r:embed="rId3" cstate="print"/>
            <a:stretch>
              <a:fillRect/>
            </a:stretch>
          </a:blipFill>
        </p:spPr>
        <p:txBody>
          <a:bodyPr wrap="square" lIns="0" tIns="0" rIns="0" bIns="0" rtlCol="0"/>
          <a:lstStyle/>
          <a:p>
            <a:endParaRPr/>
          </a:p>
        </p:txBody>
      </p:sp>
      <p:sp>
        <p:nvSpPr>
          <p:cNvPr id="7" name="object 5"/>
          <p:cNvSpPr txBox="1"/>
          <p:nvPr/>
        </p:nvSpPr>
        <p:spPr>
          <a:xfrm>
            <a:off x="627920" y="4502722"/>
            <a:ext cx="8135079" cy="738664"/>
          </a:xfrm>
          <a:prstGeom prst="rect">
            <a:avLst/>
          </a:prstGeom>
        </p:spPr>
        <p:txBody>
          <a:bodyPr vert="horz" wrap="square" lIns="0" tIns="0" rIns="0" bIns="0" rtlCol="0">
            <a:spAutoFit/>
          </a:bodyPr>
          <a:lstStyle/>
          <a:p>
            <a:pPr marL="12700">
              <a:lnSpc>
                <a:spcPct val="100000"/>
              </a:lnSpc>
            </a:pPr>
            <a:r>
              <a:rPr sz="2400" dirty="0">
                <a:latin typeface="Wingdings"/>
                <a:cs typeface="Wingdings"/>
              </a:rPr>
              <a:t></a:t>
            </a:r>
            <a:r>
              <a:rPr sz="2400" spc="-1430" dirty="0">
                <a:latin typeface="Wingdings"/>
                <a:cs typeface="Wingdings"/>
              </a:rPr>
              <a:t> </a:t>
            </a:r>
            <a:r>
              <a:rPr lang="zh-CN" altLang="en-US" sz="2400" dirty="0">
                <a:latin typeface="FangSong"/>
                <a:cs typeface="FangSong"/>
              </a:rPr>
              <a:t>更一般的，对于数据分布 </a:t>
            </a:r>
            <a:r>
              <a:rPr lang="en-US" altLang="zh-CN" sz="2400" dirty="0">
                <a:latin typeface="FangSong"/>
                <a:cs typeface="FangSong"/>
              </a:rPr>
              <a:t>D</a:t>
            </a:r>
            <a:r>
              <a:rPr lang="zh-CN" altLang="en-US" sz="2400" dirty="0">
                <a:latin typeface="FangSong"/>
                <a:cs typeface="FangSong"/>
              </a:rPr>
              <a:t> 和概率密度函数 </a:t>
            </a:r>
            <a:r>
              <a:rPr lang="en-US" altLang="zh-CN" sz="2400" dirty="0">
                <a:latin typeface="FangSong"/>
                <a:cs typeface="FangSong"/>
              </a:rPr>
              <a:t>p(.),</a:t>
            </a:r>
            <a:r>
              <a:rPr lang="zh-CN" altLang="en-US" sz="2400" dirty="0">
                <a:latin typeface="FangSong"/>
                <a:cs typeface="FangSong"/>
              </a:rPr>
              <a:t>均方误差可以描述为：</a:t>
            </a:r>
            <a:endParaRPr sz="2400" dirty="0">
              <a:latin typeface="FangSong"/>
              <a:cs typeface="FangSong"/>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5486400"/>
            <a:ext cx="4161827" cy="666959"/>
          </a:xfrm>
          <a:prstGeom prst="rect">
            <a:avLst/>
          </a:prstGeom>
        </p:spPr>
      </p:pic>
    </p:spTree>
    <p:extLst>
      <p:ext uri="{BB962C8B-B14F-4D97-AF65-F5344CB8AC3E}">
        <p14:creationId xmlns:p14="http://schemas.microsoft.com/office/powerpoint/2010/main" val="110880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0" dirty="0">
                <a:latin typeface="FangSong"/>
                <a:cs typeface="FangSong"/>
              </a:rPr>
              <a:t>错误</a:t>
            </a:r>
            <a:r>
              <a:rPr sz="2800" spc="-30" dirty="0">
                <a:latin typeface="FangSong"/>
                <a:cs typeface="FangSong"/>
              </a:rPr>
              <a:t>率</a:t>
            </a:r>
            <a:r>
              <a:rPr sz="2800" spc="-430" dirty="0">
                <a:latin typeface="FangSong"/>
                <a:cs typeface="FangSong"/>
              </a:rPr>
              <a:t> </a:t>
            </a:r>
            <a:r>
              <a:rPr sz="2800" spc="-15" dirty="0"/>
              <a:t>vs.</a:t>
            </a:r>
            <a:r>
              <a:rPr sz="2800" spc="5" dirty="0"/>
              <a:t> </a:t>
            </a:r>
            <a:r>
              <a:rPr sz="2800" spc="-20" dirty="0">
                <a:latin typeface="FangSong"/>
                <a:cs typeface="FangSong"/>
              </a:rPr>
              <a:t>精度</a:t>
            </a:r>
            <a:endParaRPr sz="2800">
              <a:latin typeface="FangSong"/>
              <a:cs typeface="FangSong"/>
            </a:endParaRPr>
          </a:p>
        </p:txBody>
      </p:sp>
      <p:sp>
        <p:nvSpPr>
          <p:cNvPr id="3" name="object 3"/>
          <p:cNvSpPr txBox="1"/>
          <p:nvPr/>
        </p:nvSpPr>
        <p:spPr>
          <a:xfrm>
            <a:off x="614119" y="1082534"/>
            <a:ext cx="1639570" cy="333375"/>
          </a:xfrm>
          <a:prstGeom prst="rect">
            <a:avLst/>
          </a:prstGeom>
        </p:spPr>
        <p:txBody>
          <a:bodyPr vert="horz" wrap="square" lIns="0" tIns="0" rIns="0" bIns="0" rtlCol="0">
            <a:spAutoFit/>
          </a:bodyPr>
          <a:lstStyle/>
          <a:p>
            <a:pPr marL="12700">
              <a:lnSpc>
                <a:spcPct val="100000"/>
              </a:lnSpc>
            </a:pPr>
            <a:r>
              <a:rPr sz="2400" dirty="0">
                <a:latin typeface="Wingdings"/>
                <a:cs typeface="Wingdings"/>
              </a:rPr>
              <a:t></a:t>
            </a:r>
            <a:r>
              <a:rPr sz="2400" spc="-1435" dirty="0">
                <a:latin typeface="Wingdings"/>
                <a:cs typeface="Wingdings"/>
              </a:rPr>
              <a:t> </a:t>
            </a:r>
            <a:r>
              <a:rPr sz="2400" dirty="0">
                <a:latin typeface="FangSong"/>
                <a:cs typeface="FangSong"/>
              </a:rPr>
              <a:t>错误率：</a:t>
            </a:r>
          </a:p>
        </p:txBody>
      </p:sp>
      <p:sp>
        <p:nvSpPr>
          <p:cNvPr id="4" name="object 4"/>
          <p:cNvSpPr/>
          <p:nvPr/>
        </p:nvSpPr>
        <p:spPr>
          <a:xfrm>
            <a:off x="2667000" y="969426"/>
            <a:ext cx="3791712" cy="80976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43229" y="2406243"/>
            <a:ext cx="1334770" cy="334010"/>
          </a:xfrm>
          <a:prstGeom prst="rect">
            <a:avLst/>
          </a:prstGeom>
        </p:spPr>
        <p:txBody>
          <a:bodyPr vert="horz" wrap="square" lIns="0" tIns="0" rIns="0" bIns="0" rtlCol="0">
            <a:spAutoFit/>
          </a:bodyPr>
          <a:lstStyle/>
          <a:p>
            <a:pPr marL="12700">
              <a:lnSpc>
                <a:spcPct val="100000"/>
              </a:lnSpc>
            </a:pPr>
            <a:r>
              <a:rPr sz="2400" dirty="0">
                <a:latin typeface="Wingdings"/>
                <a:cs typeface="Wingdings"/>
              </a:rPr>
              <a:t></a:t>
            </a:r>
            <a:r>
              <a:rPr sz="2400" spc="-1435" dirty="0">
                <a:latin typeface="Wingdings"/>
                <a:cs typeface="Wingdings"/>
              </a:rPr>
              <a:t> </a:t>
            </a:r>
            <a:r>
              <a:rPr sz="2400" spc="-5" dirty="0">
                <a:latin typeface="FangSong"/>
                <a:cs typeface="FangSong"/>
              </a:rPr>
              <a:t>精度：</a:t>
            </a:r>
            <a:endParaRPr sz="2400">
              <a:latin typeface="FangSong"/>
              <a:cs typeface="FangSong"/>
            </a:endParaRPr>
          </a:p>
        </p:txBody>
      </p:sp>
      <p:sp>
        <p:nvSpPr>
          <p:cNvPr id="6" name="object 6"/>
          <p:cNvSpPr/>
          <p:nvPr/>
        </p:nvSpPr>
        <p:spPr>
          <a:xfrm>
            <a:off x="2590800" y="2197961"/>
            <a:ext cx="4181856" cy="1273903"/>
          </a:xfrm>
          <a:prstGeom prst="rect">
            <a:avLst/>
          </a:prstGeom>
          <a:blipFill>
            <a:blip r:embed="rId4" cstate="print"/>
            <a:stretch>
              <a:fillRect/>
            </a:stretch>
          </a:blipFill>
        </p:spPr>
        <p:txBody>
          <a:bodyPr wrap="square" lIns="0" tIns="0" rIns="0" bIns="0" rtlCol="0"/>
          <a:lstStyle/>
          <a:p>
            <a:endParaRPr/>
          </a:p>
        </p:txBody>
      </p:sp>
      <p:sp>
        <p:nvSpPr>
          <p:cNvPr id="7" name="object 5"/>
          <p:cNvSpPr txBox="1"/>
          <p:nvPr/>
        </p:nvSpPr>
        <p:spPr>
          <a:xfrm>
            <a:off x="643229" y="3576400"/>
            <a:ext cx="7140935" cy="738664"/>
          </a:xfrm>
          <a:prstGeom prst="rect">
            <a:avLst/>
          </a:prstGeom>
        </p:spPr>
        <p:txBody>
          <a:bodyPr vert="horz" wrap="square" lIns="0" tIns="0" rIns="0" bIns="0" rtlCol="0">
            <a:spAutoFit/>
          </a:bodyPr>
          <a:lstStyle/>
          <a:p>
            <a:pPr marL="12700"/>
            <a:r>
              <a:rPr sz="2400" dirty="0">
                <a:latin typeface="Wingdings"/>
                <a:cs typeface="Wingdings"/>
              </a:rPr>
              <a:t></a:t>
            </a:r>
            <a:r>
              <a:rPr lang="zh-CN" altLang="en-US" sz="2400" dirty="0">
                <a:latin typeface="FangSong"/>
                <a:cs typeface="FangSong"/>
              </a:rPr>
              <a:t>更一般的，对于数据分布 </a:t>
            </a:r>
            <a:r>
              <a:rPr lang="en-US" altLang="zh-CN" sz="2400" dirty="0">
                <a:latin typeface="FangSong"/>
                <a:cs typeface="FangSong"/>
              </a:rPr>
              <a:t>D</a:t>
            </a:r>
            <a:r>
              <a:rPr lang="zh-CN" altLang="en-US" sz="2400" dirty="0">
                <a:latin typeface="FangSong"/>
                <a:cs typeface="FangSong"/>
              </a:rPr>
              <a:t> 和概率密度函数 </a:t>
            </a:r>
            <a:r>
              <a:rPr lang="en-US" altLang="zh-CN" sz="2400" dirty="0">
                <a:latin typeface="FangSong"/>
                <a:cs typeface="FangSong"/>
              </a:rPr>
              <a:t>p(.),</a:t>
            </a:r>
            <a:r>
              <a:rPr lang="zh-CN" altLang="en-US" sz="2400" b="1" dirty="0">
                <a:solidFill>
                  <a:srgbClr val="0000FF"/>
                </a:solidFill>
                <a:latin typeface="FangSong"/>
                <a:cs typeface="FangSong"/>
              </a:rPr>
              <a:t>错误率</a:t>
            </a:r>
            <a:r>
              <a:rPr lang="zh-CN" altLang="en-US" sz="2400" dirty="0">
                <a:latin typeface="FangSong"/>
                <a:cs typeface="FangSong"/>
              </a:rPr>
              <a:t>与</a:t>
            </a:r>
            <a:r>
              <a:rPr lang="zh-CN" altLang="en-US" sz="2400" b="1" dirty="0">
                <a:solidFill>
                  <a:srgbClr val="0000FF"/>
                </a:solidFill>
                <a:latin typeface="FangSong"/>
                <a:cs typeface="FangSong"/>
              </a:rPr>
              <a:t>精度</a:t>
            </a:r>
            <a:r>
              <a:rPr lang="zh-CN" altLang="en-US" sz="2400" dirty="0">
                <a:latin typeface="FangSong"/>
                <a:cs typeface="FangSong"/>
              </a:rPr>
              <a:t>可以描述为：</a:t>
            </a: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7999" y="4419600"/>
            <a:ext cx="4273444" cy="668573"/>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7999" y="5181600"/>
            <a:ext cx="4073601" cy="974289"/>
          </a:xfrm>
          <a:prstGeom prst="rect">
            <a:avLst/>
          </a:prstGeom>
        </p:spPr>
      </p:pic>
      <p:sp>
        <p:nvSpPr>
          <p:cNvPr id="10" name="文本框 9">
            <a:extLst>
              <a:ext uri="{FF2B5EF4-FFF2-40B4-BE49-F238E27FC236}">
                <a16:creationId xmlns="" xmlns:a16="http://schemas.microsoft.com/office/drawing/2014/main" id="{5F36AE79-240A-1141-8BB2-3BD418F23F0D}"/>
              </a:ext>
            </a:extLst>
          </p:cNvPr>
          <p:cNvSpPr txBox="1"/>
          <p:nvPr/>
        </p:nvSpPr>
        <p:spPr>
          <a:xfrm>
            <a:off x="6629400" y="4800600"/>
            <a:ext cx="2057400" cy="1015663"/>
          </a:xfrm>
          <a:prstGeom prst="rect">
            <a:avLst/>
          </a:prstGeom>
          <a:noFill/>
        </p:spPr>
        <p:txBody>
          <a:bodyPr wrap="square" rtlCol="0">
            <a:spAutoFit/>
          </a:bodyPr>
          <a:lstStyle/>
          <a:p>
            <a:r>
              <a:rPr kumimoji="1" lang="zh-CN" altLang="en-US" sz="2000" dirty="0"/>
              <a:t>在分类问题中常用，包括二分类及多分类。</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5" dirty="0">
                <a:latin typeface="FangSong"/>
                <a:cs typeface="FangSong"/>
              </a:rPr>
              <a:t>典</a:t>
            </a:r>
            <a:r>
              <a:rPr sz="2800" spc="-30" dirty="0">
                <a:latin typeface="FangSong"/>
                <a:cs typeface="FangSong"/>
              </a:rPr>
              <a:t>型的机</a:t>
            </a:r>
            <a:r>
              <a:rPr sz="2800" spc="-25" dirty="0">
                <a:latin typeface="FangSong"/>
                <a:cs typeface="FangSong"/>
              </a:rPr>
              <a:t>器</a:t>
            </a:r>
            <a:r>
              <a:rPr sz="2800" spc="-30" dirty="0">
                <a:latin typeface="FangSong"/>
                <a:cs typeface="FangSong"/>
              </a:rPr>
              <a:t>学习过程</a:t>
            </a:r>
            <a:endParaRPr sz="2800">
              <a:latin typeface="FangSong"/>
              <a:cs typeface="FangSong"/>
            </a:endParaRPr>
          </a:p>
        </p:txBody>
      </p:sp>
      <p:sp>
        <p:nvSpPr>
          <p:cNvPr id="3" name="object 3"/>
          <p:cNvSpPr/>
          <p:nvPr/>
        </p:nvSpPr>
        <p:spPr>
          <a:xfrm>
            <a:off x="762000" y="1030224"/>
            <a:ext cx="6551676" cy="350367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704588" y="1534667"/>
            <a:ext cx="1984375" cy="853440"/>
          </a:xfrm>
          <a:custGeom>
            <a:avLst/>
            <a:gdLst/>
            <a:ahLst/>
            <a:cxnLst/>
            <a:rect l="l" t="t" r="r" b="b"/>
            <a:pathLst>
              <a:path w="1984375" h="853439">
                <a:moveTo>
                  <a:pt x="992124" y="0"/>
                </a:moveTo>
                <a:lnTo>
                  <a:pt x="910762" y="1414"/>
                </a:lnTo>
                <a:lnTo>
                  <a:pt x="831210" y="5583"/>
                </a:lnTo>
                <a:lnTo>
                  <a:pt x="753723" y="12399"/>
                </a:lnTo>
                <a:lnTo>
                  <a:pt x="678557" y="21750"/>
                </a:lnTo>
                <a:lnTo>
                  <a:pt x="605968" y="33528"/>
                </a:lnTo>
                <a:lnTo>
                  <a:pt x="536211" y="47621"/>
                </a:lnTo>
                <a:lnTo>
                  <a:pt x="469540" y="63922"/>
                </a:lnTo>
                <a:lnTo>
                  <a:pt x="406213" y="82320"/>
                </a:lnTo>
                <a:lnTo>
                  <a:pt x="346483" y="102705"/>
                </a:lnTo>
                <a:lnTo>
                  <a:pt x="290607" y="124968"/>
                </a:lnTo>
                <a:lnTo>
                  <a:pt x="238840" y="148998"/>
                </a:lnTo>
                <a:lnTo>
                  <a:pt x="191438" y="174686"/>
                </a:lnTo>
                <a:lnTo>
                  <a:pt x="148656" y="201923"/>
                </a:lnTo>
                <a:lnTo>
                  <a:pt x="110749" y="230599"/>
                </a:lnTo>
                <a:lnTo>
                  <a:pt x="77974" y="260604"/>
                </a:lnTo>
                <a:lnTo>
                  <a:pt x="50584" y="291827"/>
                </a:lnTo>
                <a:lnTo>
                  <a:pt x="28837" y="324160"/>
                </a:lnTo>
                <a:lnTo>
                  <a:pt x="3289" y="391716"/>
                </a:lnTo>
                <a:lnTo>
                  <a:pt x="0" y="426720"/>
                </a:lnTo>
                <a:lnTo>
                  <a:pt x="3289" y="461723"/>
                </a:lnTo>
                <a:lnTo>
                  <a:pt x="28837" y="529279"/>
                </a:lnTo>
                <a:lnTo>
                  <a:pt x="50584" y="561612"/>
                </a:lnTo>
                <a:lnTo>
                  <a:pt x="77974" y="592836"/>
                </a:lnTo>
                <a:lnTo>
                  <a:pt x="110749" y="622840"/>
                </a:lnTo>
                <a:lnTo>
                  <a:pt x="148656" y="651516"/>
                </a:lnTo>
                <a:lnTo>
                  <a:pt x="191438" y="678753"/>
                </a:lnTo>
                <a:lnTo>
                  <a:pt x="238840" y="704441"/>
                </a:lnTo>
                <a:lnTo>
                  <a:pt x="290607" y="728472"/>
                </a:lnTo>
                <a:lnTo>
                  <a:pt x="346483" y="750734"/>
                </a:lnTo>
                <a:lnTo>
                  <a:pt x="406213" y="771119"/>
                </a:lnTo>
                <a:lnTo>
                  <a:pt x="469540" y="789517"/>
                </a:lnTo>
                <a:lnTo>
                  <a:pt x="536211" y="805818"/>
                </a:lnTo>
                <a:lnTo>
                  <a:pt x="605968" y="819912"/>
                </a:lnTo>
                <a:lnTo>
                  <a:pt x="678557" y="831689"/>
                </a:lnTo>
                <a:lnTo>
                  <a:pt x="753723" y="841040"/>
                </a:lnTo>
                <a:lnTo>
                  <a:pt x="831210" y="847856"/>
                </a:lnTo>
                <a:lnTo>
                  <a:pt x="910762" y="852025"/>
                </a:lnTo>
                <a:lnTo>
                  <a:pt x="992124" y="853440"/>
                </a:lnTo>
                <a:lnTo>
                  <a:pt x="1073485" y="852025"/>
                </a:lnTo>
                <a:lnTo>
                  <a:pt x="1153037" y="847856"/>
                </a:lnTo>
                <a:lnTo>
                  <a:pt x="1230524" y="841040"/>
                </a:lnTo>
                <a:lnTo>
                  <a:pt x="1305690" y="831689"/>
                </a:lnTo>
                <a:lnTo>
                  <a:pt x="1378279" y="819912"/>
                </a:lnTo>
                <a:lnTo>
                  <a:pt x="1448036" y="805818"/>
                </a:lnTo>
                <a:lnTo>
                  <a:pt x="1514707" y="789517"/>
                </a:lnTo>
                <a:lnTo>
                  <a:pt x="1578034" y="771119"/>
                </a:lnTo>
                <a:lnTo>
                  <a:pt x="1637764" y="750734"/>
                </a:lnTo>
                <a:lnTo>
                  <a:pt x="1693640" y="728472"/>
                </a:lnTo>
                <a:lnTo>
                  <a:pt x="1745407" y="704441"/>
                </a:lnTo>
                <a:lnTo>
                  <a:pt x="1792809" y="678753"/>
                </a:lnTo>
                <a:lnTo>
                  <a:pt x="1835591" y="651516"/>
                </a:lnTo>
                <a:lnTo>
                  <a:pt x="1873498" y="622840"/>
                </a:lnTo>
                <a:lnTo>
                  <a:pt x="1906273" y="592836"/>
                </a:lnTo>
                <a:lnTo>
                  <a:pt x="1933663" y="561612"/>
                </a:lnTo>
                <a:lnTo>
                  <a:pt x="1955410" y="529279"/>
                </a:lnTo>
                <a:lnTo>
                  <a:pt x="1980958" y="461723"/>
                </a:lnTo>
                <a:lnTo>
                  <a:pt x="1984248" y="426720"/>
                </a:lnTo>
                <a:lnTo>
                  <a:pt x="1980958" y="391716"/>
                </a:lnTo>
                <a:lnTo>
                  <a:pt x="1955410" y="324160"/>
                </a:lnTo>
                <a:lnTo>
                  <a:pt x="1933663" y="291827"/>
                </a:lnTo>
                <a:lnTo>
                  <a:pt x="1906273" y="260604"/>
                </a:lnTo>
                <a:lnTo>
                  <a:pt x="1873498" y="230599"/>
                </a:lnTo>
                <a:lnTo>
                  <a:pt x="1835591" y="201923"/>
                </a:lnTo>
                <a:lnTo>
                  <a:pt x="1792809" y="174686"/>
                </a:lnTo>
                <a:lnTo>
                  <a:pt x="1745407" y="148998"/>
                </a:lnTo>
                <a:lnTo>
                  <a:pt x="1693640" y="124968"/>
                </a:lnTo>
                <a:lnTo>
                  <a:pt x="1637764" y="102705"/>
                </a:lnTo>
                <a:lnTo>
                  <a:pt x="1578034" y="82320"/>
                </a:lnTo>
                <a:lnTo>
                  <a:pt x="1514707" y="63922"/>
                </a:lnTo>
                <a:lnTo>
                  <a:pt x="1448036" y="47621"/>
                </a:lnTo>
                <a:lnTo>
                  <a:pt x="1378279" y="33528"/>
                </a:lnTo>
                <a:lnTo>
                  <a:pt x="1305690" y="21750"/>
                </a:lnTo>
                <a:lnTo>
                  <a:pt x="1230524" y="12399"/>
                </a:lnTo>
                <a:lnTo>
                  <a:pt x="1153037" y="5583"/>
                </a:lnTo>
                <a:lnTo>
                  <a:pt x="1073485" y="1414"/>
                </a:lnTo>
                <a:lnTo>
                  <a:pt x="992124" y="0"/>
                </a:lnTo>
                <a:close/>
              </a:path>
            </a:pathLst>
          </a:custGeom>
          <a:solidFill>
            <a:srgbClr val="96B9FF">
              <a:alpha val="50196"/>
            </a:srgbClr>
          </a:solidFill>
        </p:spPr>
        <p:txBody>
          <a:bodyPr wrap="square" lIns="0" tIns="0" rIns="0" bIns="0" rtlCol="0"/>
          <a:lstStyle/>
          <a:p>
            <a:endParaRPr/>
          </a:p>
        </p:txBody>
      </p:sp>
      <p:sp>
        <p:nvSpPr>
          <p:cNvPr id="5" name="object 5"/>
          <p:cNvSpPr txBox="1"/>
          <p:nvPr/>
        </p:nvSpPr>
        <p:spPr>
          <a:xfrm>
            <a:off x="6712966" y="1714916"/>
            <a:ext cx="1854200" cy="330835"/>
          </a:xfrm>
          <a:prstGeom prst="rect">
            <a:avLst/>
          </a:prstGeom>
        </p:spPr>
        <p:txBody>
          <a:bodyPr vert="horz" wrap="square" lIns="0" tIns="0" rIns="0" bIns="0" rtlCol="0">
            <a:spAutoFit/>
          </a:bodyPr>
          <a:lstStyle/>
          <a:p>
            <a:pPr marL="12700">
              <a:lnSpc>
                <a:spcPct val="100000"/>
              </a:lnSpc>
            </a:pPr>
            <a:r>
              <a:rPr sz="2400" spc="-5" dirty="0">
                <a:solidFill>
                  <a:srgbClr val="0000FF"/>
                </a:solidFill>
                <a:latin typeface="FangSong"/>
                <a:cs typeface="FangSong"/>
              </a:rPr>
              <a:t>什么模型好？</a:t>
            </a:r>
            <a:endParaRPr sz="2400">
              <a:latin typeface="FangSong"/>
              <a:cs typeface="FangSong"/>
            </a:endParaRPr>
          </a:p>
        </p:txBody>
      </p:sp>
      <p:sp>
        <p:nvSpPr>
          <p:cNvPr id="6" name="object 6"/>
          <p:cNvSpPr/>
          <p:nvPr/>
        </p:nvSpPr>
        <p:spPr>
          <a:xfrm>
            <a:off x="3552444" y="3255264"/>
            <a:ext cx="2464435" cy="1100455"/>
          </a:xfrm>
          <a:custGeom>
            <a:avLst/>
            <a:gdLst/>
            <a:ahLst/>
            <a:cxnLst/>
            <a:rect l="l" t="t" r="r" b="b"/>
            <a:pathLst>
              <a:path w="2464435" h="1100454">
                <a:moveTo>
                  <a:pt x="1232154" y="0"/>
                </a:moveTo>
                <a:lnTo>
                  <a:pt x="1131102" y="1823"/>
                </a:lnTo>
                <a:lnTo>
                  <a:pt x="1032300" y="7198"/>
                </a:lnTo>
                <a:lnTo>
                  <a:pt x="936064" y="15985"/>
                </a:lnTo>
                <a:lnTo>
                  <a:pt x="842711" y="28041"/>
                </a:lnTo>
                <a:lnTo>
                  <a:pt x="752558" y="43225"/>
                </a:lnTo>
                <a:lnTo>
                  <a:pt x="665923" y="61396"/>
                </a:lnTo>
                <a:lnTo>
                  <a:pt x="583122" y="82411"/>
                </a:lnTo>
                <a:lnTo>
                  <a:pt x="504474" y="106131"/>
                </a:lnTo>
                <a:lnTo>
                  <a:pt x="430295" y="132412"/>
                </a:lnTo>
                <a:lnTo>
                  <a:pt x="360902" y="161115"/>
                </a:lnTo>
                <a:lnTo>
                  <a:pt x="296612" y="192097"/>
                </a:lnTo>
                <a:lnTo>
                  <a:pt x="237744" y="225216"/>
                </a:lnTo>
                <a:lnTo>
                  <a:pt x="184613" y="260332"/>
                </a:lnTo>
                <a:lnTo>
                  <a:pt x="137537" y="297303"/>
                </a:lnTo>
                <a:lnTo>
                  <a:pt x="96833" y="335988"/>
                </a:lnTo>
                <a:lnTo>
                  <a:pt x="62819" y="376245"/>
                </a:lnTo>
                <a:lnTo>
                  <a:pt x="35811" y="417932"/>
                </a:lnTo>
                <a:lnTo>
                  <a:pt x="16127" y="460909"/>
                </a:lnTo>
                <a:lnTo>
                  <a:pt x="4084" y="505033"/>
                </a:lnTo>
                <a:lnTo>
                  <a:pt x="0" y="550163"/>
                </a:lnTo>
                <a:lnTo>
                  <a:pt x="4084" y="595277"/>
                </a:lnTo>
                <a:lnTo>
                  <a:pt x="16127" y="639388"/>
                </a:lnTo>
                <a:lnTo>
                  <a:pt x="35811" y="682354"/>
                </a:lnTo>
                <a:lnTo>
                  <a:pt x="62819" y="724034"/>
                </a:lnTo>
                <a:lnTo>
                  <a:pt x="96833" y="764285"/>
                </a:lnTo>
                <a:lnTo>
                  <a:pt x="137537" y="802968"/>
                </a:lnTo>
                <a:lnTo>
                  <a:pt x="184613" y="839938"/>
                </a:lnTo>
                <a:lnTo>
                  <a:pt x="237743" y="875056"/>
                </a:lnTo>
                <a:lnTo>
                  <a:pt x="296612" y="908179"/>
                </a:lnTo>
                <a:lnTo>
                  <a:pt x="360902" y="939164"/>
                </a:lnTo>
                <a:lnTo>
                  <a:pt x="430295" y="967872"/>
                </a:lnTo>
                <a:lnTo>
                  <a:pt x="504474" y="994160"/>
                </a:lnTo>
                <a:lnTo>
                  <a:pt x="583122" y="1017885"/>
                </a:lnTo>
                <a:lnTo>
                  <a:pt x="665923" y="1038907"/>
                </a:lnTo>
                <a:lnTo>
                  <a:pt x="752558" y="1057084"/>
                </a:lnTo>
                <a:lnTo>
                  <a:pt x="842711" y="1072274"/>
                </a:lnTo>
                <a:lnTo>
                  <a:pt x="936064" y="1084335"/>
                </a:lnTo>
                <a:lnTo>
                  <a:pt x="1032300" y="1093125"/>
                </a:lnTo>
                <a:lnTo>
                  <a:pt x="1131102" y="1098503"/>
                </a:lnTo>
                <a:lnTo>
                  <a:pt x="1232154" y="1100327"/>
                </a:lnTo>
                <a:lnTo>
                  <a:pt x="1333205" y="1098503"/>
                </a:lnTo>
                <a:lnTo>
                  <a:pt x="1432007" y="1093125"/>
                </a:lnTo>
                <a:lnTo>
                  <a:pt x="1528243" y="1084335"/>
                </a:lnTo>
                <a:lnTo>
                  <a:pt x="1621596" y="1072274"/>
                </a:lnTo>
                <a:lnTo>
                  <a:pt x="1711749" y="1057084"/>
                </a:lnTo>
                <a:lnTo>
                  <a:pt x="1798384" y="1038907"/>
                </a:lnTo>
                <a:lnTo>
                  <a:pt x="1881185" y="1017885"/>
                </a:lnTo>
                <a:lnTo>
                  <a:pt x="1959833" y="994160"/>
                </a:lnTo>
                <a:lnTo>
                  <a:pt x="2034012" y="967872"/>
                </a:lnTo>
                <a:lnTo>
                  <a:pt x="2103405" y="939164"/>
                </a:lnTo>
                <a:lnTo>
                  <a:pt x="2167695" y="908179"/>
                </a:lnTo>
                <a:lnTo>
                  <a:pt x="2226564" y="875056"/>
                </a:lnTo>
                <a:lnTo>
                  <a:pt x="2279694" y="839938"/>
                </a:lnTo>
                <a:lnTo>
                  <a:pt x="2326770" y="802968"/>
                </a:lnTo>
                <a:lnTo>
                  <a:pt x="2367474" y="764285"/>
                </a:lnTo>
                <a:lnTo>
                  <a:pt x="2401488" y="724034"/>
                </a:lnTo>
                <a:lnTo>
                  <a:pt x="2428496" y="682354"/>
                </a:lnTo>
                <a:lnTo>
                  <a:pt x="2448180" y="639388"/>
                </a:lnTo>
                <a:lnTo>
                  <a:pt x="2460223" y="595277"/>
                </a:lnTo>
                <a:lnTo>
                  <a:pt x="2464308" y="550163"/>
                </a:lnTo>
                <a:lnTo>
                  <a:pt x="2460223" y="505033"/>
                </a:lnTo>
                <a:lnTo>
                  <a:pt x="2448180" y="460909"/>
                </a:lnTo>
                <a:lnTo>
                  <a:pt x="2428496" y="417932"/>
                </a:lnTo>
                <a:lnTo>
                  <a:pt x="2401488" y="376245"/>
                </a:lnTo>
                <a:lnTo>
                  <a:pt x="2367474" y="335988"/>
                </a:lnTo>
                <a:lnTo>
                  <a:pt x="2326770" y="297303"/>
                </a:lnTo>
                <a:lnTo>
                  <a:pt x="2279694" y="260332"/>
                </a:lnTo>
                <a:lnTo>
                  <a:pt x="2226564" y="225216"/>
                </a:lnTo>
                <a:lnTo>
                  <a:pt x="2167695" y="192097"/>
                </a:lnTo>
                <a:lnTo>
                  <a:pt x="2103405" y="161115"/>
                </a:lnTo>
                <a:lnTo>
                  <a:pt x="2034012" y="132412"/>
                </a:lnTo>
                <a:lnTo>
                  <a:pt x="1959833" y="106131"/>
                </a:lnTo>
                <a:lnTo>
                  <a:pt x="1881185" y="82411"/>
                </a:lnTo>
                <a:lnTo>
                  <a:pt x="1798384" y="61396"/>
                </a:lnTo>
                <a:lnTo>
                  <a:pt x="1711749" y="43225"/>
                </a:lnTo>
                <a:lnTo>
                  <a:pt x="1621596" y="28041"/>
                </a:lnTo>
                <a:lnTo>
                  <a:pt x="1528243" y="15985"/>
                </a:lnTo>
                <a:lnTo>
                  <a:pt x="1432007" y="7198"/>
                </a:lnTo>
                <a:lnTo>
                  <a:pt x="1333205" y="1823"/>
                </a:lnTo>
                <a:lnTo>
                  <a:pt x="1232154" y="0"/>
                </a:lnTo>
                <a:close/>
              </a:path>
            </a:pathLst>
          </a:custGeom>
          <a:solidFill>
            <a:srgbClr val="96B9FF">
              <a:alpha val="50196"/>
            </a:srgbClr>
          </a:solidFill>
        </p:spPr>
        <p:txBody>
          <a:bodyPr wrap="square" lIns="0" tIns="0" rIns="0" bIns="0" rtlCol="0"/>
          <a:lstStyle/>
          <a:p>
            <a:endParaRPr/>
          </a:p>
        </p:txBody>
      </p:sp>
      <p:sp>
        <p:nvSpPr>
          <p:cNvPr id="7" name="object 7"/>
          <p:cNvSpPr/>
          <p:nvPr/>
        </p:nvSpPr>
        <p:spPr>
          <a:xfrm>
            <a:off x="341375" y="3889247"/>
            <a:ext cx="3633470" cy="1711960"/>
          </a:xfrm>
          <a:custGeom>
            <a:avLst/>
            <a:gdLst/>
            <a:ahLst/>
            <a:cxnLst/>
            <a:rect l="l" t="t" r="r" b="b"/>
            <a:pathLst>
              <a:path w="3633470" h="1711960">
                <a:moveTo>
                  <a:pt x="757250" y="287274"/>
                </a:moveTo>
                <a:lnTo>
                  <a:pt x="903592" y="619379"/>
                </a:lnTo>
                <a:lnTo>
                  <a:pt x="197129" y="655320"/>
                </a:lnTo>
                <a:lnTo>
                  <a:pt x="661885" y="918463"/>
                </a:lnTo>
                <a:lnTo>
                  <a:pt x="0" y="1020318"/>
                </a:lnTo>
                <a:lnTo>
                  <a:pt x="560120" y="1217803"/>
                </a:lnTo>
                <a:lnTo>
                  <a:pt x="216141" y="1412367"/>
                </a:lnTo>
                <a:lnTo>
                  <a:pt x="808228" y="1445260"/>
                </a:lnTo>
                <a:lnTo>
                  <a:pt x="827062" y="1711452"/>
                </a:lnTo>
                <a:lnTo>
                  <a:pt x="1266063" y="1436116"/>
                </a:lnTo>
                <a:lnTo>
                  <a:pt x="1596982" y="1436116"/>
                </a:lnTo>
                <a:lnTo>
                  <a:pt x="1660525" y="1376299"/>
                </a:lnTo>
                <a:lnTo>
                  <a:pt x="2001555" y="1376299"/>
                </a:lnTo>
                <a:lnTo>
                  <a:pt x="2048764" y="1262634"/>
                </a:lnTo>
                <a:lnTo>
                  <a:pt x="2489197" y="1262634"/>
                </a:lnTo>
                <a:lnTo>
                  <a:pt x="2462530" y="1137031"/>
                </a:lnTo>
                <a:lnTo>
                  <a:pt x="3013125" y="1137031"/>
                </a:lnTo>
                <a:lnTo>
                  <a:pt x="2755138" y="975360"/>
                </a:lnTo>
                <a:lnTo>
                  <a:pt x="3073146" y="894588"/>
                </a:lnTo>
                <a:lnTo>
                  <a:pt x="2856992" y="744982"/>
                </a:lnTo>
                <a:lnTo>
                  <a:pt x="3633216" y="526542"/>
                </a:lnTo>
                <a:lnTo>
                  <a:pt x="2755138" y="517525"/>
                </a:lnTo>
                <a:lnTo>
                  <a:pt x="2767281" y="505714"/>
                </a:lnTo>
                <a:lnTo>
                  <a:pt x="1438148" y="505714"/>
                </a:lnTo>
                <a:lnTo>
                  <a:pt x="757250" y="287274"/>
                </a:lnTo>
                <a:close/>
              </a:path>
              <a:path w="3633470" h="1711960">
                <a:moveTo>
                  <a:pt x="1596982" y="1436116"/>
                </a:moveTo>
                <a:lnTo>
                  <a:pt x="1266063" y="1436116"/>
                </a:lnTo>
                <a:lnTo>
                  <a:pt x="1463421" y="1561846"/>
                </a:lnTo>
                <a:lnTo>
                  <a:pt x="1596982" y="1436116"/>
                </a:lnTo>
                <a:close/>
              </a:path>
              <a:path w="3633470" h="1711960">
                <a:moveTo>
                  <a:pt x="2001555" y="1376299"/>
                </a:moveTo>
                <a:lnTo>
                  <a:pt x="1660525" y="1376299"/>
                </a:lnTo>
                <a:lnTo>
                  <a:pt x="1953133" y="1492885"/>
                </a:lnTo>
                <a:lnTo>
                  <a:pt x="2001555" y="1376299"/>
                </a:lnTo>
                <a:close/>
              </a:path>
              <a:path w="3633470" h="1711960">
                <a:moveTo>
                  <a:pt x="2489197" y="1262634"/>
                </a:moveTo>
                <a:lnTo>
                  <a:pt x="2048764" y="1262634"/>
                </a:lnTo>
                <a:lnTo>
                  <a:pt x="2513330" y="1376299"/>
                </a:lnTo>
                <a:lnTo>
                  <a:pt x="2489197" y="1262634"/>
                </a:lnTo>
                <a:close/>
              </a:path>
              <a:path w="3633470" h="1711960">
                <a:moveTo>
                  <a:pt x="3013125" y="1137031"/>
                </a:moveTo>
                <a:lnTo>
                  <a:pt x="2462530" y="1137031"/>
                </a:lnTo>
                <a:lnTo>
                  <a:pt x="3175254" y="1238631"/>
                </a:lnTo>
                <a:lnTo>
                  <a:pt x="3013125" y="1137031"/>
                </a:lnTo>
                <a:close/>
              </a:path>
              <a:path w="3633470" h="1711960">
                <a:moveTo>
                  <a:pt x="1635252" y="149479"/>
                </a:moveTo>
                <a:lnTo>
                  <a:pt x="1438148" y="505714"/>
                </a:lnTo>
                <a:lnTo>
                  <a:pt x="2767281" y="505714"/>
                </a:lnTo>
                <a:lnTo>
                  <a:pt x="2816638" y="457708"/>
                </a:lnTo>
                <a:lnTo>
                  <a:pt x="2443226" y="457708"/>
                </a:lnTo>
                <a:lnTo>
                  <a:pt x="2454296" y="344043"/>
                </a:lnTo>
                <a:lnTo>
                  <a:pt x="1927987" y="344043"/>
                </a:lnTo>
                <a:lnTo>
                  <a:pt x="1635252" y="149479"/>
                </a:lnTo>
                <a:close/>
              </a:path>
              <a:path w="3633470" h="1711960">
                <a:moveTo>
                  <a:pt x="3028823" y="251333"/>
                </a:moveTo>
                <a:lnTo>
                  <a:pt x="2443226" y="457708"/>
                </a:lnTo>
                <a:lnTo>
                  <a:pt x="2816638" y="457708"/>
                </a:lnTo>
                <a:lnTo>
                  <a:pt x="3028823" y="251333"/>
                </a:lnTo>
                <a:close/>
              </a:path>
              <a:path w="3633470" h="1711960">
                <a:moveTo>
                  <a:pt x="2487803" y="0"/>
                </a:moveTo>
                <a:lnTo>
                  <a:pt x="1927987" y="344043"/>
                </a:lnTo>
                <a:lnTo>
                  <a:pt x="2454296" y="344043"/>
                </a:lnTo>
                <a:lnTo>
                  <a:pt x="2487803" y="0"/>
                </a:lnTo>
                <a:close/>
              </a:path>
            </a:pathLst>
          </a:custGeom>
          <a:solidFill>
            <a:srgbClr val="FFFF99"/>
          </a:solidFill>
        </p:spPr>
        <p:txBody>
          <a:bodyPr wrap="square" lIns="0" tIns="0" rIns="0" bIns="0" rtlCol="0"/>
          <a:lstStyle/>
          <a:p>
            <a:endParaRPr/>
          </a:p>
        </p:txBody>
      </p:sp>
      <p:sp>
        <p:nvSpPr>
          <p:cNvPr id="8" name="object 8"/>
          <p:cNvSpPr/>
          <p:nvPr/>
        </p:nvSpPr>
        <p:spPr>
          <a:xfrm>
            <a:off x="341375" y="3889247"/>
            <a:ext cx="3633470" cy="1711960"/>
          </a:xfrm>
          <a:custGeom>
            <a:avLst/>
            <a:gdLst/>
            <a:ahLst/>
            <a:cxnLst/>
            <a:rect l="l" t="t" r="r" b="b"/>
            <a:pathLst>
              <a:path w="3633470" h="1711960">
                <a:moveTo>
                  <a:pt x="1927987" y="344043"/>
                </a:moveTo>
                <a:lnTo>
                  <a:pt x="2487803" y="0"/>
                </a:lnTo>
                <a:lnTo>
                  <a:pt x="2443226" y="457708"/>
                </a:lnTo>
                <a:lnTo>
                  <a:pt x="3028823" y="251333"/>
                </a:lnTo>
                <a:lnTo>
                  <a:pt x="2755138" y="517525"/>
                </a:lnTo>
                <a:lnTo>
                  <a:pt x="3633216" y="526542"/>
                </a:lnTo>
                <a:lnTo>
                  <a:pt x="2856992" y="744982"/>
                </a:lnTo>
                <a:lnTo>
                  <a:pt x="3073146" y="894588"/>
                </a:lnTo>
                <a:lnTo>
                  <a:pt x="2755138" y="975360"/>
                </a:lnTo>
                <a:lnTo>
                  <a:pt x="3175254" y="1238631"/>
                </a:lnTo>
                <a:lnTo>
                  <a:pt x="2462530" y="1137031"/>
                </a:lnTo>
                <a:lnTo>
                  <a:pt x="2513330" y="1376299"/>
                </a:lnTo>
                <a:lnTo>
                  <a:pt x="2048764" y="1262634"/>
                </a:lnTo>
                <a:lnTo>
                  <a:pt x="1953133" y="1492885"/>
                </a:lnTo>
                <a:lnTo>
                  <a:pt x="1660525" y="1376299"/>
                </a:lnTo>
                <a:lnTo>
                  <a:pt x="1463421" y="1561846"/>
                </a:lnTo>
                <a:lnTo>
                  <a:pt x="1266063" y="1436116"/>
                </a:lnTo>
                <a:lnTo>
                  <a:pt x="827062" y="1711452"/>
                </a:lnTo>
                <a:lnTo>
                  <a:pt x="808228" y="1445260"/>
                </a:lnTo>
                <a:lnTo>
                  <a:pt x="216141" y="1412367"/>
                </a:lnTo>
                <a:lnTo>
                  <a:pt x="560120" y="1217803"/>
                </a:lnTo>
                <a:lnTo>
                  <a:pt x="0" y="1020318"/>
                </a:lnTo>
                <a:lnTo>
                  <a:pt x="661885" y="918463"/>
                </a:lnTo>
                <a:lnTo>
                  <a:pt x="197129" y="655320"/>
                </a:lnTo>
                <a:lnTo>
                  <a:pt x="903592" y="619379"/>
                </a:lnTo>
                <a:lnTo>
                  <a:pt x="757250" y="287274"/>
                </a:lnTo>
                <a:lnTo>
                  <a:pt x="1438148" y="505714"/>
                </a:lnTo>
                <a:lnTo>
                  <a:pt x="1635252" y="149479"/>
                </a:lnTo>
                <a:lnTo>
                  <a:pt x="1927987" y="344043"/>
                </a:lnTo>
                <a:close/>
              </a:path>
            </a:pathLst>
          </a:custGeom>
          <a:ln w="12192">
            <a:solidFill>
              <a:srgbClr val="0D5336"/>
            </a:solidFill>
          </a:ln>
        </p:spPr>
        <p:txBody>
          <a:bodyPr wrap="square" lIns="0" tIns="0" rIns="0" bIns="0" rtlCol="0"/>
          <a:lstStyle/>
          <a:p>
            <a:endParaRPr/>
          </a:p>
        </p:txBody>
      </p:sp>
      <p:sp>
        <p:nvSpPr>
          <p:cNvPr id="9" name="object 9"/>
          <p:cNvSpPr txBox="1"/>
          <p:nvPr/>
        </p:nvSpPr>
        <p:spPr>
          <a:xfrm>
            <a:off x="3904234" y="4583842"/>
            <a:ext cx="4327525" cy="814069"/>
          </a:xfrm>
          <a:prstGeom prst="rect">
            <a:avLst/>
          </a:prstGeom>
        </p:spPr>
        <p:txBody>
          <a:bodyPr vert="horz" wrap="square" lIns="0" tIns="0" rIns="0" bIns="0" rtlCol="0">
            <a:spAutoFit/>
          </a:bodyPr>
          <a:lstStyle/>
          <a:p>
            <a:pPr marL="12700">
              <a:lnSpc>
                <a:spcPct val="100000"/>
              </a:lnSpc>
            </a:pPr>
            <a:r>
              <a:rPr sz="2400" dirty="0">
                <a:solidFill>
                  <a:srgbClr val="0000FF"/>
                </a:solidFill>
                <a:latin typeface="FangSong"/>
                <a:cs typeface="FangSong"/>
              </a:rPr>
              <a:t>能很好地适用于</a:t>
            </a:r>
            <a:r>
              <a:rPr sz="2400" spc="-345" dirty="0">
                <a:solidFill>
                  <a:srgbClr val="0000FF"/>
                </a:solidFill>
                <a:latin typeface="FangSong"/>
                <a:cs typeface="FangSong"/>
              </a:rPr>
              <a:t> </a:t>
            </a:r>
            <a:r>
              <a:rPr sz="2000" dirty="0">
                <a:solidFill>
                  <a:srgbClr val="0000FF"/>
                </a:solidFill>
                <a:latin typeface="Verdana"/>
                <a:cs typeface="Verdana"/>
              </a:rPr>
              <a:t>uns</a:t>
            </a:r>
            <a:r>
              <a:rPr sz="2000" spc="-10" dirty="0">
                <a:solidFill>
                  <a:srgbClr val="0000FF"/>
                </a:solidFill>
                <a:latin typeface="Verdana"/>
                <a:cs typeface="Verdana"/>
              </a:rPr>
              <a:t>ee</a:t>
            </a:r>
            <a:r>
              <a:rPr sz="2000" dirty="0">
                <a:solidFill>
                  <a:srgbClr val="0000FF"/>
                </a:solidFill>
                <a:latin typeface="Verdana"/>
                <a:cs typeface="Verdana"/>
              </a:rPr>
              <a:t>n</a:t>
            </a:r>
            <a:r>
              <a:rPr sz="2000" spc="-45" dirty="0">
                <a:solidFill>
                  <a:srgbClr val="0000FF"/>
                </a:solidFill>
                <a:latin typeface="Verdana"/>
                <a:cs typeface="Verdana"/>
              </a:rPr>
              <a:t> </a:t>
            </a:r>
            <a:r>
              <a:rPr sz="2000" spc="-5" dirty="0">
                <a:solidFill>
                  <a:srgbClr val="0000FF"/>
                </a:solidFill>
                <a:latin typeface="Verdana"/>
                <a:cs typeface="Verdana"/>
              </a:rPr>
              <a:t>instance</a:t>
            </a:r>
            <a:endParaRPr sz="2000">
              <a:latin typeface="Verdana"/>
              <a:cs typeface="Verdana"/>
            </a:endParaRPr>
          </a:p>
          <a:p>
            <a:pPr marL="12700">
              <a:lnSpc>
                <a:spcPct val="100000"/>
              </a:lnSpc>
              <a:spcBef>
                <a:spcPts val="1635"/>
              </a:spcBef>
            </a:pPr>
            <a:r>
              <a:rPr sz="1800" dirty="0">
                <a:latin typeface="FangSong"/>
                <a:cs typeface="FangSong"/>
              </a:rPr>
              <a:t>例如，</a:t>
            </a:r>
            <a:r>
              <a:rPr sz="1800" b="1" u="heavy" spc="10" dirty="0">
                <a:latin typeface="Hannotate SC"/>
                <a:cs typeface="Hannotate SC"/>
              </a:rPr>
              <a:t>错误</a:t>
            </a:r>
            <a:r>
              <a:rPr sz="1800" b="1" u="heavy" spc="15" dirty="0">
                <a:latin typeface="Hannotate SC"/>
                <a:cs typeface="Hannotate SC"/>
              </a:rPr>
              <a:t>率</a:t>
            </a:r>
            <a:r>
              <a:rPr sz="1800" dirty="0">
                <a:latin typeface="FangSong"/>
                <a:cs typeface="FangSong"/>
              </a:rPr>
              <a:t>低、</a:t>
            </a:r>
            <a:r>
              <a:rPr sz="1800" b="1" u="heavy" spc="10" dirty="0">
                <a:latin typeface="Hannotate SC"/>
                <a:cs typeface="Hannotate SC"/>
              </a:rPr>
              <a:t>精度</a:t>
            </a:r>
            <a:r>
              <a:rPr sz="1800" dirty="0">
                <a:latin typeface="FangSong"/>
                <a:cs typeface="FangSong"/>
              </a:rPr>
              <a:t>高</a:t>
            </a:r>
            <a:endParaRPr sz="1800">
              <a:latin typeface="FangSong"/>
              <a:cs typeface="FangSong"/>
            </a:endParaRPr>
          </a:p>
        </p:txBody>
      </p:sp>
      <p:sp>
        <p:nvSpPr>
          <p:cNvPr id="10" name="object 10"/>
          <p:cNvSpPr txBox="1"/>
          <p:nvPr/>
        </p:nvSpPr>
        <p:spPr>
          <a:xfrm>
            <a:off x="1244904" y="4655577"/>
            <a:ext cx="1557655" cy="280035"/>
          </a:xfrm>
          <a:prstGeom prst="rect">
            <a:avLst/>
          </a:prstGeom>
        </p:spPr>
        <p:txBody>
          <a:bodyPr vert="horz" wrap="square" lIns="0" tIns="0" rIns="0" bIns="0" rtlCol="0">
            <a:spAutoFit/>
          </a:bodyPr>
          <a:lstStyle/>
          <a:p>
            <a:pPr marL="12700">
              <a:lnSpc>
                <a:spcPct val="100000"/>
              </a:lnSpc>
            </a:pPr>
            <a:r>
              <a:rPr sz="2000" b="1" spc="10" dirty="0">
                <a:solidFill>
                  <a:srgbClr val="FF0000"/>
                </a:solidFill>
                <a:latin typeface="Hannotate SC"/>
                <a:cs typeface="Hannotate SC"/>
              </a:rPr>
              <a:t>泛化能力</a:t>
            </a:r>
            <a:r>
              <a:rPr sz="2000" b="1" dirty="0">
                <a:solidFill>
                  <a:srgbClr val="FF0000"/>
                </a:solidFill>
                <a:latin typeface="Hannotate SC"/>
                <a:cs typeface="Hannotate SC"/>
              </a:rPr>
              <a:t>强！</a:t>
            </a:r>
            <a:endParaRPr sz="2000">
              <a:latin typeface="Hannotate SC"/>
              <a:cs typeface="Hannotate SC"/>
            </a:endParaRPr>
          </a:p>
        </p:txBody>
      </p:sp>
      <p:sp>
        <p:nvSpPr>
          <p:cNvPr id="11" name="object 11"/>
          <p:cNvSpPr txBox="1"/>
          <p:nvPr/>
        </p:nvSpPr>
        <p:spPr>
          <a:xfrm>
            <a:off x="1788922" y="5804030"/>
            <a:ext cx="6163945" cy="332740"/>
          </a:xfrm>
          <a:prstGeom prst="rect">
            <a:avLst/>
          </a:prstGeom>
        </p:spPr>
        <p:txBody>
          <a:bodyPr vert="horz" wrap="square" lIns="0" tIns="0" rIns="0" bIns="0" rtlCol="0">
            <a:spAutoFit/>
          </a:bodyPr>
          <a:lstStyle/>
          <a:p>
            <a:pPr marL="12700">
              <a:lnSpc>
                <a:spcPct val="100000"/>
              </a:lnSpc>
            </a:pPr>
            <a:r>
              <a:rPr sz="2400" dirty="0">
                <a:latin typeface="FangSong"/>
                <a:cs typeface="FangSong"/>
              </a:rPr>
              <a:t>然而，我们手上没有</a:t>
            </a:r>
            <a:r>
              <a:rPr sz="2400" spc="-345" dirty="0">
                <a:latin typeface="FangSong"/>
                <a:cs typeface="FangSong"/>
              </a:rPr>
              <a:t> </a:t>
            </a:r>
            <a:r>
              <a:rPr sz="2400" spc="-15" dirty="0">
                <a:latin typeface="Verdana"/>
                <a:cs typeface="Verdana"/>
              </a:rPr>
              <a:t>unseen</a:t>
            </a:r>
            <a:r>
              <a:rPr sz="2400" spc="5" dirty="0">
                <a:latin typeface="Verdana"/>
                <a:cs typeface="Verdana"/>
              </a:rPr>
              <a:t> </a:t>
            </a:r>
            <a:r>
              <a:rPr sz="2400" spc="-25" dirty="0">
                <a:latin typeface="Verdana"/>
                <a:cs typeface="Verdana"/>
              </a:rPr>
              <a:t>instanc</a:t>
            </a:r>
            <a:r>
              <a:rPr sz="2400" spc="25" dirty="0">
                <a:latin typeface="Verdana"/>
                <a:cs typeface="Verdana"/>
              </a:rPr>
              <a:t>e</a:t>
            </a:r>
            <a:r>
              <a:rPr sz="2400" dirty="0">
                <a:latin typeface="FangSong"/>
                <a:cs typeface="FangSong"/>
              </a:rPr>
              <a:t>，</a:t>
            </a:r>
            <a:r>
              <a:rPr sz="2400" dirty="0">
                <a:latin typeface="Verdana"/>
                <a:cs typeface="Verdana"/>
              </a:rPr>
              <a:t>……</a:t>
            </a:r>
            <a:endParaRPr sz="240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09600" y="1981200"/>
            <a:ext cx="7620000" cy="1892826"/>
          </a:xfrm>
          <a:prstGeom prst="rect">
            <a:avLst/>
          </a:prstGeom>
        </p:spPr>
        <p:txBody>
          <a:bodyPr vert="horz" wrap="square" lIns="0" tIns="0" rIns="0" bIns="0" rtlCol="0">
            <a:spAutoFit/>
          </a:bodyPr>
          <a:lstStyle/>
          <a:p>
            <a:pPr marL="12700"/>
            <a:r>
              <a:rPr sz="2400" dirty="0">
                <a:latin typeface="Wingdings"/>
                <a:cs typeface="Wingdings"/>
              </a:rPr>
              <a:t></a:t>
            </a:r>
            <a:r>
              <a:rPr sz="2400" spc="-1430" dirty="0">
                <a:latin typeface="Wingdings"/>
                <a:cs typeface="Wingdings"/>
              </a:rPr>
              <a:t> </a:t>
            </a:r>
            <a:r>
              <a:rPr sz="2400" dirty="0" err="1">
                <a:latin typeface="FangSong"/>
                <a:cs typeface="FangSong"/>
              </a:rPr>
              <a:t>查准率</a:t>
            </a:r>
            <a:r>
              <a:rPr lang="en-US" altLang="zh-CN" sz="2400" dirty="0">
                <a:latin typeface="FangSong"/>
                <a:cs typeface="FangSong"/>
              </a:rPr>
              <a:t>(Precision)</a:t>
            </a:r>
            <a:r>
              <a:rPr sz="2400" dirty="0">
                <a:latin typeface="FangSong"/>
                <a:cs typeface="FangSong"/>
              </a:rPr>
              <a:t>：</a:t>
            </a:r>
            <a:r>
              <a:rPr lang="zh-CN" altLang="en-US" sz="2400" dirty="0"/>
              <a:t>查准率表示</a:t>
            </a:r>
            <a:r>
              <a:rPr lang="zh-CN" altLang="en-US" sz="2400" dirty="0">
                <a:solidFill>
                  <a:srgbClr val="FF0000"/>
                </a:solidFill>
              </a:rPr>
              <a:t>被分为正例的示例中实际为正例的比例</a:t>
            </a:r>
            <a:r>
              <a:rPr lang="zh-CN" altLang="en-US" sz="2400" dirty="0"/>
              <a:t>。</a:t>
            </a:r>
          </a:p>
          <a:p>
            <a:pPr>
              <a:lnSpc>
                <a:spcPct val="100000"/>
              </a:lnSpc>
              <a:spcBef>
                <a:spcPts val="10"/>
              </a:spcBef>
            </a:pPr>
            <a:endParaRPr sz="2700" dirty="0">
              <a:latin typeface="Times New Roman"/>
              <a:cs typeface="Times New Roman"/>
            </a:endParaRPr>
          </a:p>
          <a:p>
            <a:pPr marL="12700"/>
            <a:r>
              <a:rPr sz="2400" dirty="0">
                <a:latin typeface="Wingdings"/>
                <a:cs typeface="Wingdings"/>
              </a:rPr>
              <a:t></a:t>
            </a:r>
            <a:r>
              <a:rPr sz="2400" spc="-1430" dirty="0">
                <a:latin typeface="Wingdings"/>
                <a:cs typeface="Wingdings"/>
              </a:rPr>
              <a:t> </a:t>
            </a:r>
            <a:r>
              <a:rPr sz="2400" dirty="0">
                <a:latin typeface="FangSong"/>
                <a:cs typeface="FangSong"/>
              </a:rPr>
              <a:t>查全率</a:t>
            </a:r>
            <a:r>
              <a:rPr lang="en-US" altLang="zh-CN" sz="2400" dirty="0">
                <a:latin typeface="FangSong"/>
                <a:cs typeface="FangSong"/>
              </a:rPr>
              <a:t>(Recall)</a:t>
            </a:r>
            <a:r>
              <a:rPr sz="2400" dirty="0">
                <a:latin typeface="FangSong"/>
                <a:cs typeface="FangSong"/>
              </a:rPr>
              <a:t>：</a:t>
            </a:r>
            <a:r>
              <a:rPr lang="zh-CN" altLang="en-US" sz="2400" dirty="0"/>
              <a:t>召回率是</a:t>
            </a:r>
            <a:r>
              <a:rPr lang="zh-CN" altLang="en-US" sz="2400" b="1" dirty="0">
                <a:solidFill>
                  <a:srgbClr val="FF0000"/>
                </a:solidFill>
              </a:rPr>
              <a:t>覆盖面</a:t>
            </a:r>
            <a:r>
              <a:rPr lang="zh-CN" altLang="en-US" sz="2400" dirty="0"/>
              <a:t>的度量，度量</a:t>
            </a:r>
            <a:r>
              <a:rPr lang="zh-CN" altLang="en-US" sz="2400" dirty="0">
                <a:solidFill>
                  <a:srgbClr val="FF0000"/>
                </a:solidFill>
              </a:rPr>
              <a:t>有多少个正例被分为正例</a:t>
            </a:r>
            <a:r>
              <a:rPr lang="zh-CN" altLang="en-US" sz="2400" dirty="0"/>
              <a:t>。</a:t>
            </a: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0" dirty="0">
                <a:latin typeface="FangSong"/>
                <a:cs typeface="FangSong"/>
              </a:rPr>
              <a:t>查准</a:t>
            </a:r>
            <a:r>
              <a:rPr sz="2800" spc="-30" dirty="0">
                <a:latin typeface="FangSong"/>
                <a:cs typeface="FangSong"/>
              </a:rPr>
              <a:t>率</a:t>
            </a:r>
            <a:r>
              <a:rPr sz="2800" spc="-430" dirty="0">
                <a:latin typeface="FangSong"/>
                <a:cs typeface="FangSong"/>
              </a:rPr>
              <a:t> </a:t>
            </a:r>
            <a:r>
              <a:rPr sz="2800" spc="-15" dirty="0"/>
              <a:t>vs.</a:t>
            </a:r>
            <a:r>
              <a:rPr sz="2800" spc="5" dirty="0"/>
              <a:t> </a:t>
            </a:r>
            <a:r>
              <a:rPr sz="2800" spc="-20" dirty="0">
                <a:latin typeface="FangSong"/>
                <a:cs typeface="FangSong"/>
              </a:rPr>
              <a:t>查全率</a:t>
            </a:r>
            <a:endParaRPr sz="2800">
              <a:latin typeface="FangSong"/>
              <a:cs typeface="FangSong"/>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32197" y="3124200"/>
            <a:ext cx="3730803" cy="203781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00200" y="1523701"/>
            <a:ext cx="1828800" cy="802271"/>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0" dirty="0">
                <a:latin typeface="FangSong"/>
                <a:cs typeface="FangSong"/>
              </a:rPr>
              <a:t>查准</a:t>
            </a:r>
            <a:r>
              <a:rPr sz="2800" spc="-30" dirty="0">
                <a:latin typeface="FangSong"/>
                <a:cs typeface="FangSong"/>
              </a:rPr>
              <a:t>率</a:t>
            </a:r>
            <a:r>
              <a:rPr sz="2800" spc="-430" dirty="0">
                <a:latin typeface="FangSong"/>
                <a:cs typeface="FangSong"/>
              </a:rPr>
              <a:t> </a:t>
            </a:r>
            <a:r>
              <a:rPr sz="2800" spc="-15" dirty="0"/>
              <a:t>vs.</a:t>
            </a:r>
            <a:r>
              <a:rPr sz="2800" spc="5" dirty="0"/>
              <a:t> </a:t>
            </a:r>
            <a:r>
              <a:rPr sz="2800" spc="-20" dirty="0">
                <a:latin typeface="FangSong"/>
                <a:cs typeface="FangSong"/>
              </a:rPr>
              <a:t>查全率</a:t>
            </a:r>
            <a:endParaRPr sz="2800">
              <a:latin typeface="FangSong"/>
              <a:cs typeface="FangSong"/>
            </a:endParaRPr>
          </a:p>
        </p:txBody>
      </p:sp>
      <p:sp>
        <p:nvSpPr>
          <p:cNvPr id="7" name="object 4"/>
          <p:cNvSpPr txBox="1"/>
          <p:nvPr/>
        </p:nvSpPr>
        <p:spPr>
          <a:xfrm>
            <a:off x="381000" y="938084"/>
            <a:ext cx="8077200" cy="738664"/>
          </a:xfrm>
          <a:prstGeom prst="rect">
            <a:avLst/>
          </a:prstGeom>
        </p:spPr>
        <p:txBody>
          <a:bodyPr vert="horz" wrap="square" lIns="0" tIns="0" rIns="0" bIns="0" rtlCol="0">
            <a:spAutoFit/>
          </a:bodyPr>
          <a:lstStyle/>
          <a:p>
            <a:pPr marL="12700"/>
            <a:r>
              <a:rPr sz="2400" dirty="0">
                <a:latin typeface="Wingdings"/>
                <a:cs typeface="Wingdings"/>
              </a:rPr>
              <a:t></a:t>
            </a:r>
            <a:r>
              <a:rPr sz="2400" spc="-1430" dirty="0">
                <a:latin typeface="Wingdings"/>
                <a:cs typeface="Wingdings"/>
              </a:rPr>
              <a:t> </a:t>
            </a:r>
            <a:r>
              <a:rPr sz="2400" dirty="0" err="1">
                <a:latin typeface="FangSong"/>
                <a:cs typeface="FangSong"/>
              </a:rPr>
              <a:t>查准率</a:t>
            </a:r>
            <a:r>
              <a:rPr lang="en-US" altLang="zh-CN" sz="2400" dirty="0">
                <a:latin typeface="FangSong"/>
                <a:cs typeface="FangSong"/>
              </a:rPr>
              <a:t>(Precision)</a:t>
            </a:r>
            <a:r>
              <a:rPr sz="2400" dirty="0">
                <a:latin typeface="FangSong"/>
                <a:cs typeface="FangSong"/>
              </a:rPr>
              <a:t>：</a:t>
            </a:r>
            <a:r>
              <a:rPr lang="en-US" altLang="zh-CN" sz="2400" dirty="0"/>
              <a:t>Precision</a:t>
            </a:r>
            <a:r>
              <a:rPr lang="zh-CN" altLang="en-US" sz="2400" dirty="0"/>
              <a:t> 表示</a:t>
            </a:r>
            <a:r>
              <a:rPr lang="zh-CN" altLang="en-US" sz="2400" dirty="0">
                <a:solidFill>
                  <a:srgbClr val="C00000"/>
                </a:solidFill>
              </a:rPr>
              <a:t>被分为正例的实例中实际为正例的比例</a:t>
            </a:r>
            <a:r>
              <a:rPr lang="zh-CN" altLang="en-US" sz="2400" dirty="0"/>
              <a:t>。（</a:t>
            </a:r>
            <a:r>
              <a:rPr lang="zh-CN" altLang="en-US" sz="2400" dirty="0">
                <a:solidFill>
                  <a:srgbClr val="C00000"/>
                </a:solidFill>
              </a:rPr>
              <a:t>预测中的正例</a:t>
            </a:r>
            <a:r>
              <a:rPr lang="zh-CN" altLang="en-US" sz="2400" dirty="0"/>
              <a:t>）</a:t>
            </a:r>
            <a:endParaRPr lang="en-US" altLang="zh-CN" sz="2400" dirty="0"/>
          </a:p>
        </p:txBody>
      </p:sp>
      <p:sp>
        <p:nvSpPr>
          <p:cNvPr id="8" name="object 6"/>
          <p:cNvSpPr/>
          <p:nvPr/>
        </p:nvSpPr>
        <p:spPr>
          <a:xfrm>
            <a:off x="1598488" y="3197748"/>
            <a:ext cx="2048256" cy="770630"/>
          </a:xfrm>
          <a:prstGeom prst="rect">
            <a:avLst/>
          </a:prstGeom>
          <a:blipFill>
            <a:blip r:embed="rId5" cstate="print"/>
            <a:stretch>
              <a:fillRect/>
            </a:stretch>
          </a:blipFill>
        </p:spPr>
        <p:txBody>
          <a:bodyPr wrap="square" lIns="0" tIns="0" rIns="0" bIns="0" rtlCol="0"/>
          <a:lstStyle/>
          <a:p>
            <a:endParaRPr/>
          </a:p>
        </p:txBody>
      </p:sp>
      <p:sp>
        <p:nvSpPr>
          <p:cNvPr id="9" name="object 4"/>
          <p:cNvSpPr txBox="1"/>
          <p:nvPr/>
        </p:nvSpPr>
        <p:spPr>
          <a:xfrm>
            <a:off x="315502" y="4881315"/>
            <a:ext cx="7891058" cy="1477328"/>
          </a:xfrm>
          <a:prstGeom prst="rect">
            <a:avLst/>
          </a:prstGeom>
        </p:spPr>
        <p:txBody>
          <a:bodyPr vert="horz" wrap="square" lIns="0" tIns="0" rIns="0" bIns="0" rtlCol="0">
            <a:spAutoFit/>
          </a:bodyPr>
          <a:lstStyle/>
          <a:p>
            <a:pPr marL="469900" indent="-457200">
              <a:buAutoNum type="arabicPeriod"/>
            </a:pPr>
            <a:r>
              <a:rPr sz="2400" dirty="0">
                <a:latin typeface="FangSong" charset="-122"/>
                <a:ea typeface="FangSong" charset="-122"/>
                <a:cs typeface="FangSong" charset="-122"/>
              </a:rPr>
              <a:t>查准率</a:t>
            </a:r>
            <a:r>
              <a:rPr lang="zh-CN" altLang="en-US" sz="2400" dirty="0">
                <a:latin typeface="FangSong" charset="-122"/>
                <a:ea typeface="FangSong" charset="-122"/>
                <a:cs typeface="FangSong" charset="-122"/>
              </a:rPr>
              <a:t>高时，查全率往往偏低；</a:t>
            </a:r>
            <a:endParaRPr lang="en-US" altLang="zh-CN" sz="2400" dirty="0">
              <a:latin typeface="FangSong" charset="-122"/>
              <a:ea typeface="FangSong" charset="-122"/>
              <a:cs typeface="FangSong" charset="-122"/>
            </a:endParaRPr>
          </a:p>
          <a:p>
            <a:pPr marL="12700"/>
            <a:r>
              <a:rPr lang="zh-CN" altLang="en-US" sz="2400" dirty="0">
                <a:solidFill>
                  <a:schemeClr val="tx2"/>
                </a:solidFill>
                <a:latin typeface="FangSong" charset="-122"/>
                <a:ea typeface="FangSong" charset="-122"/>
                <a:cs typeface="FangSong" charset="-122"/>
              </a:rPr>
              <a:t>   </a:t>
            </a:r>
            <a:r>
              <a:rPr lang="zh-CN" altLang="en-US" sz="2000" dirty="0">
                <a:solidFill>
                  <a:schemeClr val="tx2"/>
                </a:solidFill>
                <a:latin typeface="FangSong" charset="-122"/>
                <a:ea typeface="FangSong" charset="-122"/>
                <a:cs typeface="FangSong" charset="-122"/>
              </a:rPr>
              <a:t>提高</a:t>
            </a:r>
            <a:r>
              <a:rPr lang="en-US" altLang="zh-CN" sz="2000" dirty="0">
                <a:solidFill>
                  <a:schemeClr val="tx2"/>
                </a:solidFill>
                <a:latin typeface="FangSong" charset="-122"/>
                <a:ea typeface="FangSong" charset="-122"/>
                <a:cs typeface="FangSong" charset="-122"/>
              </a:rPr>
              <a:t>precision</a:t>
            </a:r>
            <a:r>
              <a:rPr lang="zh-CN" altLang="en-US" sz="2000" b="1" dirty="0">
                <a:solidFill>
                  <a:srgbClr val="0000FF"/>
                </a:solidFill>
                <a:latin typeface="FangSong" charset="-122"/>
                <a:ea typeface="FangSong" charset="-122"/>
                <a:cs typeface="FangSong" charset="-122"/>
              </a:rPr>
              <a:t>只挑选最有把握的样本</a:t>
            </a:r>
            <a:r>
              <a:rPr lang="zh-CN" altLang="en-US" sz="2000" dirty="0">
                <a:solidFill>
                  <a:schemeClr val="tx2"/>
                </a:solidFill>
                <a:latin typeface="FangSong" charset="-122"/>
                <a:ea typeface="FangSong" charset="-122"/>
                <a:cs typeface="FangSong" charset="-122"/>
              </a:rPr>
              <a:t>，导致</a:t>
            </a:r>
            <a:r>
              <a:rPr lang="en-US" altLang="zh-CN" sz="2000" dirty="0">
                <a:solidFill>
                  <a:schemeClr val="tx2"/>
                </a:solidFill>
                <a:latin typeface="FangSong" charset="-122"/>
                <a:ea typeface="FangSong" charset="-122"/>
                <a:cs typeface="FangSong" charset="-122"/>
              </a:rPr>
              <a:t>Recall</a:t>
            </a:r>
            <a:r>
              <a:rPr lang="zh-CN" altLang="en-US" sz="2000" dirty="0">
                <a:solidFill>
                  <a:schemeClr val="tx2"/>
                </a:solidFill>
                <a:latin typeface="FangSong" charset="-122"/>
                <a:ea typeface="FangSong" charset="-122"/>
                <a:cs typeface="FangSong" charset="-122"/>
              </a:rPr>
              <a:t>低。</a:t>
            </a:r>
            <a:endParaRPr lang="en-US" altLang="zh-CN" sz="2000" dirty="0">
              <a:solidFill>
                <a:schemeClr val="tx2"/>
              </a:solidFill>
              <a:latin typeface="FangSong" charset="-122"/>
              <a:ea typeface="FangSong" charset="-122"/>
              <a:cs typeface="FangSong" charset="-122"/>
            </a:endParaRPr>
          </a:p>
          <a:p>
            <a:pPr marL="12700"/>
            <a:r>
              <a:rPr lang="en-US" altLang="zh-CN" sz="2400" dirty="0">
                <a:latin typeface="FangSong" charset="-122"/>
                <a:ea typeface="FangSong" charset="-122"/>
                <a:cs typeface="FangSong" charset="-122"/>
              </a:rPr>
              <a:t>2.</a:t>
            </a:r>
            <a:r>
              <a:rPr lang="zh-CN" altLang="en-US" sz="2400" dirty="0">
                <a:latin typeface="FangSong" charset="-122"/>
                <a:ea typeface="FangSong" charset="-122"/>
                <a:cs typeface="FangSong" charset="-122"/>
              </a:rPr>
              <a:t> 查全率高时，查准率往往偏低。</a:t>
            </a:r>
            <a:endParaRPr lang="en-US" altLang="zh-CN" sz="2400" dirty="0">
              <a:latin typeface="FangSong" charset="-122"/>
              <a:ea typeface="FangSong" charset="-122"/>
              <a:cs typeface="FangSong" charset="-122"/>
            </a:endParaRPr>
          </a:p>
          <a:p>
            <a:pPr marL="12700"/>
            <a:r>
              <a:rPr lang="zh-CN" altLang="en-US" sz="2400" dirty="0">
                <a:latin typeface="FangSong" charset="-122"/>
                <a:ea typeface="FangSong" charset="-122"/>
                <a:cs typeface="FangSong" charset="-122"/>
              </a:rPr>
              <a:t>   </a:t>
            </a:r>
            <a:r>
              <a:rPr lang="zh-CN" altLang="en-US" sz="2000" dirty="0">
                <a:solidFill>
                  <a:srgbClr val="0000FF"/>
                </a:solidFill>
                <a:latin typeface="FangSong" charset="-122"/>
                <a:ea typeface="FangSong" charset="-122"/>
                <a:cs typeface="FangSong" charset="-122"/>
              </a:rPr>
              <a:t>增加样本数</a:t>
            </a:r>
            <a:r>
              <a:rPr lang="zh-CN" altLang="en-US" sz="2000" dirty="0">
                <a:solidFill>
                  <a:schemeClr val="tx2"/>
                </a:solidFill>
                <a:latin typeface="FangSong" charset="-122"/>
                <a:ea typeface="FangSong" charset="-122"/>
                <a:cs typeface="FangSong" charset="-122"/>
              </a:rPr>
              <a:t>可以提高</a:t>
            </a:r>
            <a:r>
              <a:rPr lang="en-US" altLang="zh-CN" sz="2000" dirty="0">
                <a:solidFill>
                  <a:schemeClr val="tx2"/>
                </a:solidFill>
                <a:latin typeface="FangSong" charset="-122"/>
                <a:ea typeface="FangSong" charset="-122"/>
                <a:cs typeface="FangSong" charset="-122"/>
              </a:rPr>
              <a:t>Recall</a:t>
            </a:r>
            <a:r>
              <a:rPr lang="zh-CN" altLang="en-US" sz="2000" dirty="0">
                <a:solidFill>
                  <a:schemeClr val="tx2"/>
                </a:solidFill>
                <a:latin typeface="FangSong" charset="-122"/>
                <a:ea typeface="FangSong" charset="-122"/>
                <a:cs typeface="FangSong" charset="-122"/>
              </a:rPr>
              <a:t>，导致</a:t>
            </a:r>
            <a:r>
              <a:rPr lang="en-US" altLang="zh-CN" sz="2000" dirty="0">
                <a:solidFill>
                  <a:schemeClr val="tx2"/>
                </a:solidFill>
                <a:latin typeface="FangSong" charset="-122"/>
                <a:ea typeface="FangSong" charset="-122"/>
                <a:cs typeface="FangSong" charset="-122"/>
              </a:rPr>
              <a:t>Precision</a:t>
            </a:r>
            <a:r>
              <a:rPr lang="zh-CN" altLang="en-US" sz="2000" dirty="0">
                <a:solidFill>
                  <a:schemeClr val="tx2"/>
                </a:solidFill>
                <a:latin typeface="FangSong" charset="-122"/>
                <a:ea typeface="FangSong" charset="-122"/>
                <a:cs typeface="FangSong" charset="-122"/>
              </a:rPr>
              <a:t>变低。</a:t>
            </a:r>
          </a:p>
        </p:txBody>
      </p:sp>
      <p:sp>
        <p:nvSpPr>
          <p:cNvPr id="10" name="矩形 9"/>
          <p:cNvSpPr/>
          <p:nvPr/>
        </p:nvSpPr>
        <p:spPr>
          <a:xfrm>
            <a:off x="266700" y="2312784"/>
            <a:ext cx="7848600" cy="830997"/>
          </a:xfrm>
          <a:prstGeom prst="rect">
            <a:avLst/>
          </a:prstGeom>
        </p:spPr>
        <p:txBody>
          <a:bodyPr wrap="square">
            <a:spAutoFit/>
          </a:bodyPr>
          <a:lstStyle/>
          <a:p>
            <a:pPr marL="12700"/>
            <a:r>
              <a:rPr lang="zh-CN" altLang="en-US" sz="2400" dirty="0">
                <a:latin typeface="Wingdings"/>
                <a:cs typeface="Wingdings"/>
              </a:rPr>
              <a:t></a:t>
            </a:r>
            <a:r>
              <a:rPr lang="zh-CN" altLang="en-US" sz="2400" spc="-1430" dirty="0">
                <a:latin typeface="Wingdings"/>
                <a:cs typeface="Wingdings"/>
              </a:rPr>
              <a:t> </a:t>
            </a:r>
            <a:r>
              <a:rPr lang="zh-CN" altLang="en-US" sz="2400" dirty="0">
                <a:latin typeface="FangSong"/>
                <a:cs typeface="FangSong"/>
              </a:rPr>
              <a:t>查全率</a:t>
            </a:r>
            <a:r>
              <a:rPr lang="en-US" altLang="zh-CN" sz="2400" dirty="0">
                <a:latin typeface="FangSong"/>
                <a:cs typeface="FangSong"/>
              </a:rPr>
              <a:t>(</a:t>
            </a:r>
            <a:r>
              <a:rPr lang="zh-CN" altLang="en-US" sz="2400" dirty="0">
                <a:latin typeface="FangSong"/>
                <a:cs typeface="FangSong"/>
              </a:rPr>
              <a:t>召回率，</a:t>
            </a:r>
            <a:r>
              <a:rPr lang="en-US" altLang="zh-CN" sz="2400" dirty="0">
                <a:latin typeface="FangSong"/>
                <a:cs typeface="FangSong"/>
              </a:rPr>
              <a:t>Recall)</a:t>
            </a:r>
            <a:r>
              <a:rPr lang="zh-CN" altLang="en-US" sz="2400" dirty="0">
                <a:latin typeface="FangSong"/>
                <a:cs typeface="FangSong"/>
              </a:rPr>
              <a:t>：</a:t>
            </a:r>
            <a:r>
              <a:rPr lang="en-US" altLang="zh-CN" sz="2400" dirty="0"/>
              <a:t>Recall</a:t>
            </a:r>
            <a:r>
              <a:rPr lang="zh-CN" altLang="en-US" sz="2400" dirty="0"/>
              <a:t> 是</a:t>
            </a:r>
            <a:r>
              <a:rPr lang="zh-CN" altLang="en-US" sz="2400" dirty="0">
                <a:solidFill>
                  <a:srgbClr val="FF0000"/>
                </a:solidFill>
              </a:rPr>
              <a:t>覆盖面</a:t>
            </a:r>
            <a:r>
              <a:rPr lang="zh-CN" altLang="en-US" sz="2400" dirty="0"/>
              <a:t>的度量，</a:t>
            </a:r>
            <a:r>
              <a:rPr lang="zh-CN" altLang="en-US" sz="2400" dirty="0">
                <a:solidFill>
                  <a:srgbClr val="C00000"/>
                </a:solidFill>
              </a:rPr>
              <a:t>度量有多个正例被分为正例</a:t>
            </a:r>
            <a:r>
              <a:rPr lang="zh-CN" altLang="en-US" sz="2400" dirty="0"/>
              <a:t>。（</a:t>
            </a:r>
            <a:r>
              <a:rPr lang="zh-CN" altLang="en-US" sz="2400" dirty="0">
                <a:solidFill>
                  <a:srgbClr val="C00000"/>
                </a:solidFill>
              </a:rPr>
              <a:t>真实情况中被预测中的正例</a:t>
            </a:r>
            <a:r>
              <a:rPr lang="zh-CN" altLang="en-US" sz="2400" dirty="0"/>
              <a:t>）</a:t>
            </a:r>
          </a:p>
        </p:txBody>
      </p:sp>
    </p:spTree>
    <p:extLst>
      <p:ext uri="{BB962C8B-B14F-4D97-AF65-F5344CB8AC3E}">
        <p14:creationId xmlns:p14="http://schemas.microsoft.com/office/powerpoint/2010/main" val="288749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8739" y="306455"/>
            <a:ext cx="8986520" cy="430887"/>
          </a:xfrm>
          <a:prstGeom prst="rect">
            <a:avLst/>
          </a:prstGeom>
        </p:spPr>
        <p:txBody>
          <a:bodyPr vert="horz" wrap="square" lIns="0" tIns="0" rIns="0" bIns="0" rtlCol="0">
            <a:spAutoFit/>
          </a:bodyPr>
          <a:lstStyle/>
          <a:p>
            <a:pPr marL="12700">
              <a:lnSpc>
                <a:spcPct val="100000"/>
              </a:lnSpc>
            </a:pPr>
            <a:r>
              <a:rPr sz="2800" spc="-20" dirty="0">
                <a:latin typeface="FangSong"/>
                <a:cs typeface="FangSong"/>
              </a:rPr>
              <a:t>查准</a:t>
            </a:r>
            <a:r>
              <a:rPr sz="2800" spc="-30" dirty="0">
                <a:latin typeface="FangSong"/>
                <a:cs typeface="FangSong"/>
              </a:rPr>
              <a:t>率</a:t>
            </a:r>
            <a:r>
              <a:rPr sz="2800" spc="-430" dirty="0">
                <a:latin typeface="FangSong"/>
                <a:cs typeface="FangSong"/>
              </a:rPr>
              <a:t> </a:t>
            </a:r>
            <a:r>
              <a:rPr sz="2800" spc="-15" dirty="0"/>
              <a:t>vs.</a:t>
            </a:r>
            <a:r>
              <a:rPr sz="2800" spc="5" dirty="0"/>
              <a:t> </a:t>
            </a:r>
            <a:r>
              <a:rPr sz="2800" spc="-20" dirty="0" err="1">
                <a:latin typeface="FangSong"/>
                <a:cs typeface="FangSong"/>
              </a:rPr>
              <a:t>查全率</a:t>
            </a:r>
            <a:r>
              <a:rPr lang="en-US" altLang="zh-CN" sz="2800" spc="-20" dirty="0">
                <a:latin typeface="FangSong"/>
                <a:cs typeface="FangSong"/>
              </a:rPr>
              <a:t>:</a:t>
            </a:r>
            <a:r>
              <a:rPr lang="zh-CN" altLang="en-US" sz="2800" spc="-20" dirty="0">
                <a:latin typeface="FangSong"/>
                <a:cs typeface="FangSong"/>
              </a:rPr>
              <a:t>例子</a:t>
            </a:r>
            <a:endParaRPr sz="2800" dirty="0">
              <a:latin typeface="FangSong"/>
              <a:cs typeface="FangSong"/>
            </a:endParaRPr>
          </a:p>
        </p:txBody>
      </p:sp>
      <p:pic>
        <p:nvPicPr>
          <p:cNvPr id="6" name="图片 5">
            <a:extLst>
              <a:ext uri="{FF2B5EF4-FFF2-40B4-BE49-F238E27FC236}">
                <a16:creationId xmlns="" xmlns:a16="http://schemas.microsoft.com/office/drawing/2014/main" id="{57302236-98B5-4F4B-B3B6-6E9F9B79B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52" y="914400"/>
            <a:ext cx="8404294" cy="5514565"/>
          </a:xfrm>
          <a:prstGeom prst="rect">
            <a:avLst/>
          </a:prstGeom>
        </p:spPr>
      </p:pic>
      <p:cxnSp>
        <p:nvCxnSpPr>
          <p:cNvPr id="8" name="直线连接符 7">
            <a:extLst>
              <a:ext uri="{FF2B5EF4-FFF2-40B4-BE49-F238E27FC236}">
                <a16:creationId xmlns="" xmlns:a16="http://schemas.microsoft.com/office/drawing/2014/main" id="{823DF2C4-934B-2649-9FCF-53FAC30ECE8D}"/>
              </a:ext>
            </a:extLst>
          </p:cNvPr>
          <p:cNvCxnSpPr/>
          <p:nvPr/>
        </p:nvCxnSpPr>
        <p:spPr>
          <a:xfrm>
            <a:off x="7162800" y="1219200"/>
            <a:ext cx="1219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 xmlns:a16="http://schemas.microsoft.com/office/drawing/2014/main" id="{AA3C37CC-5A66-0340-B136-12E2D0FD6ECE}"/>
              </a:ext>
            </a:extLst>
          </p:cNvPr>
          <p:cNvCxnSpPr/>
          <p:nvPr/>
        </p:nvCxnSpPr>
        <p:spPr>
          <a:xfrm>
            <a:off x="457200" y="1524000"/>
            <a:ext cx="30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 xmlns:a16="http://schemas.microsoft.com/office/drawing/2014/main" id="{3110C754-2664-7946-BBB8-960AFE8E9C03}"/>
              </a:ext>
            </a:extLst>
          </p:cNvPr>
          <p:cNvCxnSpPr>
            <a:cxnSpLocks/>
          </p:cNvCxnSpPr>
          <p:nvPr/>
        </p:nvCxnSpPr>
        <p:spPr>
          <a:xfrm>
            <a:off x="2590800" y="1905000"/>
            <a:ext cx="91440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 name="object 2">
            <a:extLst>
              <a:ext uri="{FF2B5EF4-FFF2-40B4-BE49-F238E27FC236}">
                <a16:creationId xmlns="" xmlns:a16="http://schemas.microsoft.com/office/drawing/2014/main" id="{F39D4200-9FE9-3044-B37A-8D61D9B5874E}"/>
              </a:ext>
            </a:extLst>
          </p:cNvPr>
          <p:cNvSpPr/>
          <p:nvPr/>
        </p:nvSpPr>
        <p:spPr>
          <a:xfrm>
            <a:off x="6400800" y="1459017"/>
            <a:ext cx="2133600" cy="1275819"/>
          </a:xfrm>
          <a:prstGeom prst="rect">
            <a:avLst/>
          </a:prstGeom>
          <a:blipFill>
            <a:blip r:embed="rId4" cstate="print"/>
            <a:stretch>
              <a:fillRect/>
            </a:stretch>
          </a:blipFill>
        </p:spPr>
        <p:txBody>
          <a:bodyPr wrap="square" lIns="0" tIns="0" rIns="0" bIns="0" rtlCol="0"/>
          <a:lstStyle/>
          <a:p>
            <a:endParaRPr/>
          </a:p>
        </p:txBody>
      </p:sp>
      <p:sp>
        <p:nvSpPr>
          <p:cNvPr id="14" name="object 3">
            <a:extLst>
              <a:ext uri="{FF2B5EF4-FFF2-40B4-BE49-F238E27FC236}">
                <a16:creationId xmlns="" xmlns:a16="http://schemas.microsoft.com/office/drawing/2014/main" id="{F6BFDCBB-08E4-DE45-B0D9-44233C875BB4}"/>
              </a:ext>
            </a:extLst>
          </p:cNvPr>
          <p:cNvSpPr/>
          <p:nvPr/>
        </p:nvSpPr>
        <p:spPr>
          <a:xfrm>
            <a:off x="4571999" y="1472811"/>
            <a:ext cx="1013735" cy="432189"/>
          </a:xfrm>
          <a:prstGeom prst="rect">
            <a:avLst/>
          </a:prstGeom>
          <a:blipFill>
            <a:blip r:embed="rId5" cstate="print"/>
            <a:stretch>
              <a:fillRect/>
            </a:stretch>
          </a:blipFill>
        </p:spPr>
        <p:txBody>
          <a:bodyPr wrap="square" lIns="0" tIns="0" rIns="0" bIns="0" rtlCol="0"/>
          <a:lstStyle/>
          <a:p>
            <a:endParaRPr/>
          </a:p>
        </p:txBody>
      </p:sp>
      <p:sp>
        <p:nvSpPr>
          <p:cNvPr id="15" name="object 6">
            <a:extLst>
              <a:ext uri="{FF2B5EF4-FFF2-40B4-BE49-F238E27FC236}">
                <a16:creationId xmlns="" xmlns:a16="http://schemas.microsoft.com/office/drawing/2014/main" id="{17892C65-E450-B149-9255-337310F2EA83}"/>
              </a:ext>
            </a:extLst>
          </p:cNvPr>
          <p:cNvSpPr/>
          <p:nvPr/>
        </p:nvSpPr>
        <p:spPr>
          <a:xfrm>
            <a:off x="4876799" y="1904999"/>
            <a:ext cx="1116467" cy="461615"/>
          </a:xfrm>
          <a:prstGeom prst="rect">
            <a:avLst/>
          </a:prstGeom>
          <a:blipFill>
            <a:blip r:embed="rId6" cstate="print"/>
            <a:stretch>
              <a:fillRect/>
            </a:stretch>
          </a:blipFill>
        </p:spPr>
        <p:txBody>
          <a:bodyPr wrap="square" lIns="0" tIns="0" rIns="0" bIns="0" rtlCol="0"/>
          <a:lstStyle/>
          <a:p>
            <a:endParaRPr/>
          </a:p>
        </p:txBody>
      </p:sp>
      <p:cxnSp>
        <p:nvCxnSpPr>
          <p:cNvPr id="16" name="直线连接符 15">
            <a:extLst>
              <a:ext uri="{FF2B5EF4-FFF2-40B4-BE49-F238E27FC236}">
                <a16:creationId xmlns="" xmlns:a16="http://schemas.microsoft.com/office/drawing/2014/main" id="{D0A4E566-39BF-2549-87D5-7CB1BED2BA1B}"/>
              </a:ext>
            </a:extLst>
          </p:cNvPr>
          <p:cNvCxnSpPr>
            <a:cxnSpLocks/>
          </p:cNvCxnSpPr>
          <p:nvPr/>
        </p:nvCxnSpPr>
        <p:spPr>
          <a:xfrm>
            <a:off x="1828800" y="2286000"/>
            <a:ext cx="60960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 xmlns:a16="http://schemas.microsoft.com/office/drawing/2014/main" id="{6B976FF4-C4D6-C943-BEEA-63137CB547D0}"/>
              </a:ext>
            </a:extLst>
          </p:cNvPr>
          <p:cNvCxnSpPr>
            <a:cxnSpLocks/>
          </p:cNvCxnSpPr>
          <p:nvPr/>
        </p:nvCxnSpPr>
        <p:spPr>
          <a:xfrm>
            <a:off x="2743200" y="3048000"/>
            <a:ext cx="304800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 xmlns:a16="http://schemas.microsoft.com/office/drawing/2014/main" id="{6002145C-E116-7247-9F41-E9A42E57B7C9}"/>
              </a:ext>
            </a:extLst>
          </p:cNvPr>
          <p:cNvCxnSpPr>
            <a:cxnSpLocks/>
          </p:cNvCxnSpPr>
          <p:nvPr/>
        </p:nvCxnSpPr>
        <p:spPr>
          <a:xfrm>
            <a:off x="1981200" y="1524000"/>
            <a:ext cx="3604534"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116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306455"/>
            <a:ext cx="8986520" cy="430887"/>
          </a:xfrm>
          <a:prstGeom prst="rect">
            <a:avLst/>
          </a:prstGeom>
        </p:spPr>
        <p:txBody>
          <a:bodyPr vert="horz" wrap="square" lIns="0" tIns="0" rIns="0" bIns="0" rtlCol="0">
            <a:spAutoFit/>
          </a:bodyPr>
          <a:lstStyle/>
          <a:p>
            <a:pPr marL="12700">
              <a:lnSpc>
                <a:spcPct val="100000"/>
              </a:lnSpc>
            </a:pPr>
            <a:r>
              <a:rPr sz="2800" spc="-15" dirty="0"/>
              <a:t>P</a:t>
            </a:r>
            <a:r>
              <a:rPr sz="2800" spc="-20" dirty="0"/>
              <a:t>R</a:t>
            </a:r>
            <a:r>
              <a:rPr sz="2800" spc="-20" dirty="0">
                <a:latin typeface="FangSong"/>
                <a:cs typeface="FangSong"/>
              </a:rPr>
              <a:t>图</a:t>
            </a:r>
            <a:r>
              <a:rPr sz="2800" spc="-15" dirty="0"/>
              <a:t>, </a:t>
            </a:r>
            <a:r>
              <a:rPr sz="2800" spc="-20" dirty="0"/>
              <a:t>BEP</a:t>
            </a:r>
            <a:r>
              <a:rPr lang="en-US" altLang="zh-CN" sz="2800" spc="-20" dirty="0"/>
              <a:t>(Break-Even</a:t>
            </a:r>
            <a:r>
              <a:rPr lang="zh-CN" altLang="en-US" sz="2800" spc="-20" dirty="0"/>
              <a:t> </a:t>
            </a:r>
            <a:r>
              <a:rPr lang="en-US" altLang="zh-CN" sz="2800" spc="-20" dirty="0"/>
              <a:t>Point)</a:t>
            </a:r>
            <a:endParaRPr sz="2800">
              <a:latin typeface="FangSong"/>
              <a:cs typeface="FangSong"/>
            </a:endParaRPr>
          </a:p>
        </p:txBody>
      </p:sp>
      <p:sp>
        <p:nvSpPr>
          <p:cNvPr id="3" name="object 3"/>
          <p:cNvSpPr/>
          <p:nvPr/>
        </p:nvSpPr>
        <p:spPr>
          <a:xfrm>
            <a:off x="80772" y="1926335"/>
            <a:ext cx="5280660" cy="444093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376165" y="2078732"/>
            <a:ext cx="672465" cy="254000"/>
          </a:xfrm>
          <a:prstGeom prst="rect">
            <a:avLst/>
          </a:prstGeom>
        </p:spPr>
        <p:txBody>
          <a:bodyPr vert="horz" wrap="square" lIns="0" tIns="0" rIns="0" bIns="0" rtlCol="0">
            <a:spAutoFit/>
          </a:bodyPr>
          <a:lstStyle/>
          <a:p>
            <a:pPr marL="12700">
              <a:lnSpc>
                <a:spcPct val="100000"/>
              </a:lnSpc>
            </a:pPr>
            <a:r>
              <a:rPr sz="1800" spc="-5" dirty="0">
                <a:latin typeface="Verdana"/>
                <a:cs typeface="Verdana"/>
              </a:rPr>
              <a:t>(BEP)</a:t>
            </a:r>
            <a:endParaRPr sz="1800">
              <a:latin typeface="Verdana"/>
              <a:cs typeface="Verdana"/>
            </a:endParaRPr>
          </a:p>
        </p:txBody>
      </p:sp>
      <p:sp>
        <p:nvSpPr>
          <p:cNvPr id="5" name="object 5"/>
          <p:cNvSpPr/>
          <p:nvPr/>
        </p:nvSpPr>
        <p:spPr>
          <a:xfrm>
            <a:off x="5824728" y="2007107"/>
            <a:ext cx="3054350" cy="1708785"/>
          </a:xfrm>
          <a:custGeom>
            <a:avLst/>
            <a:gdLst/>
            <a:ahLst/>
            <a:cxnLst/>
            <a:rect l="l" t="t" r="r" b="b"/>
            <a:pathLst>
              <a:path w="3054350" h="1708785">
                <a:moveTo>
                  <a:pt x="0" y="1708404"/>
                </a:moveTo>
                <a:lnTo>
                  <a:pt x="3054096" y="1708404"/>
                </a:lnTo>
                <a:lnTo>
                  <a:pt x="3054096" y="0"/>
                </a:lnTo>
                <a:lnTo>
                  <a:pt x="0" y="0"/>
                </a:lnTo>
                <a:lnTo>
                  <a:pt x="0" y="1708404"/>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5916420" y="2092955"/>
            <a:ext cx="941579" cy="269304"/>
          </a:xfrm>
          <a:prstGeom prst="rect">
            <a:avLst/>
          </a:prstGeom>
        </p:spPr>
        <p:txBody>
          <a:bodyPr vert="horz" wrap="square" lIns="0" tIns="0" rIns="0" bIns="0" rtlCol="0">
            <a:spAutoFit/>
          </a:bodyPr>
          <a:lstStyle/>
          <a:p>
            <a:pPr>
              <a:lnSpc>
                <a:spcPts val="2125"/>
              </a:lnSpc>
            </a:pPr>
            <a:r>
              <a:rPr sz="1800" spc="-10">
                <a:latin typeface="Verdana"/>
                <a:cs typeface="Verdana"/>
              </a:rPr>
              <a:t>P</a:t>
            </a:r>
            <a:r>
              <a:rPr lang="en-US" altLang="zh-CN" sz="1800" spc="-10">
                <a:latin typeface="Verdana"/>
                <a:cs typeface="Verdana"/>
              </a:rPr>
              <a:t>-</a:t>
            </a:r>
            <a:r>
              <a:rPr sz="1800" spc="-5">
                <a:latin typeface="Verdana"/>
                <a:cs typeface="Verdana"/>
              </a:rPr>
              <a:t>R</a:t>
            </a:r>
            <a:r>
              <a:rPr sz="1800" dirty="0">
                <a:latin typeface="FangSong"/>
                <a:cs typeface="FangSong"/>
              </a:rPr>
              <a:t>图：</a:t>
            </a:r>
            <a:endParaRPr sz="1800">
              <a:latin typeface="FangSong"/>
              <a:cs typeface="FangSong"/>
            </a:endParaRPr>
          </a:p>
        </p:txBody>
      </p:sp>
      <p:sp>
        <p:nvSpPr>
          <p:cNvPr id="7" name="object 7"/>
          <p:cNvSpPr txBox="1"/>
          <p:nvPr/>
        </p:nvSpPr>
        <p:spPr>
          <a:xfrm>
            <a:off x="5916420" y="2443476"/>
            <a:ext cx="2962657" cy="977191"/>
          </a:xfrm>
          <a:prstGeom prst="rect">
            <a:avLst/>
          </a:prstGeom>
        </p:spPr>
        <p:txBody>
          <a:bodyPr vert="horz" wrap="square" lIns="0" tIns="0" rIns="0" bIns="0" rtlCol="0">
            <a:spAutoFit/>
          </a:bodyPr>
          <a:lstStyle/>
          <a:p>
            <a:pPr>
              <a:lnSpc>
                <a:spcPct val="100000"/>
              </a:lnSpc>
              <a:tabLst>
                <a:tab pos="286385" algn="l"/>
              </a:tabLst>
            </a:pPr>
            <a:r>
              <a:rPr sz="1800" dirty="0">
                <a:latin typeface="Arial"/>
                <a:cs typeface="Arial"/>
              </a:rPr>
              <a:t>•	</a:t>
            </a:r>
            <a:r>
              <a:rPr sz="1800" dirty="0">
                <a:latin typeface="FangSong"/>
                <a:cs typeface="FangSong"/>
              </a:rPr>
              <a:t>学习器</a:t>
            </a:r>
            <a:r>
              <a:rPr sz="1800" spc="-265" dirty="0">
                <a:latin typeface="FangSong"/>
                <a:cs typeface="FangSong"/>
              </a:rPr>
              <a:t> </a:t>
            </a:r>
            <a:r>
              <a:rPr sz="1800" spc="-15" dirty="0">
                <a:latin typeface="Verdana"/>
                <a:cs typeface="Verdana"/>
              </a:rPr>
              <a:t>A</a:t>
            </a:r>
            <a:r>
              <a:rPr sz="1800" spc="-5" dirty="0">
                <a:latin typeface="Verdana"/>
                <a:cs typeface="Verdana"/>
              </a:rPr>
              <a:t> </a:t>
            </a:r>
            <a:r>
              <a:rPr sz="1800" dirty="0">
                <a:latin typeface="FangSong"/>
                <a:cs typeface="FangSong"/>
              </a:rPr>
              <a:t>优于</a:t>
            </a:r>
            <a:r>
              <a:rPr sz="1800" spc="-265" dirty="0">
                <a:latin typeface="FangSong"/>
                <a:cs typeface="FangSong"/>
              </a:rPr>
              <a:t> </a:t>
            </a:r>
            <a:r>
              <a:rPr sz="1800" dirty="0">
                <a:latin typeface="FangSong"/>
                <a:cs typeface="FangSong"/>
              </a:rPr>
              <a:t>学习器</a:t>
            </a:r>
            <a:r>
              <a:rPr sz="1800" spc="-254" dirty="0">
                <a:latin typeface="FangSong"/>
                <a:cs typeface="FangSong"/>
              </a:rPr>
              <a:t> </a:t>
            </a:r>
            <a:r>
              <a:rPr sz="1800" dirty="0">
                <a:latin typeface="Verdana"/>
                <a:cs typeface="Verdana"/>
              </a:rPr>
              <a:t>C</a:t>
            </a:r>
          </a:p>
          <a:p>
            <a:pPr>
              <a:lnSpc>
                <a:spcPct val="100000"/>
              </a:lnSpc>
              <a:spcBef>
                <a:spcPts val="600"/>
              </a:spcBef>
              <a:tabLst>
                <a:tab pos="286385" algn="l"/>
              </a:tabLst>
            </a:pPr>
            <a:r>
              <a:rPr sz="1800" dirty="0">
                <a:latin typeface="Arial"/>
                <a:cs typeface="Arial"/>
              </a:rPr>
              <a:t>•	</a:t>
            </a:r>
            <a:r>
              <a:rPr sz="1800" spc="-5" dirty="0">
                <a:latin typeface="FangSong"/>
                <a:cs typeface="FangSong"/>
              </a:rPr>
              <a:t>学习</a:t>
            </a:r>
            <a:r>
              <a:rPr sz="1800" dirty="0">
                <a:latin typeface="FangSong"/>
                <a:cs typeface="FangSong"/>
              </a:rPr>
              <a:t>器</a:t>
            </a:r>
            <a:r>
              <a:rPr sz="1800" spc="-265" dirty="0">
                <a:latin typeface="FangSong"/>
                <a:cs typeface="FangSong"/>
              </a:rPr>
              <a:t> </a:t>
            </a:r>
            <a:r>
              <a:rPr sz="1800" dirty="0">
                <a:latin typeface="Verdana"/>
                <a:cs typeface="Verdana"/>
              </a:rPr>
              <a:t>B </a:t>
            </a:r>
            <a:r>
              <a:rPr sz="1800" spc="-5" dirty="0">
                <a:latin typeface="FangSong"/>
                <a:cs typeface="FangSong"/>
              </a:rPr>
              <a:t>优</a:t>
            </a:r>
            <a:r>
              <a:rPr sz="1800" dirty="0">
                <a:latin typeface="FangSong"/>
                <a:cs typeface="FangSong"/>
              </a:rPr>
              <a:t>于</a:t>
            </a:r>
            <a:r>
              <a:rPr sz="1800" spc="-270" dirty="0">
                <a:latin typeface="FangSong"/>
                <a:cs typeface="FangSong"/>
              </a:rPr>
              <a:t> </a:t>
            </a:r>
            <a:r>
              <a:rPr sz="1800" spc="-5" dirty="0">
                <a:latin typeface="FangSong"/>
                <a:cs typeface="FangSong"/>
              </a:rPr>
              <a:t>学习</a:t>
            </a:r>
            <a:r>
              <a:rPr sz="1800" dirty="0">
                <a:latin typeface="FangSong"/>
                <a:cs typeface="FangSong"/>
              </a:rPr>
              <a:t>器</a:t>
            </a:r>
            <a:r>
              <a:rPr sz="1800" spc="-254" dirty="0">
                <a:latin typeface="FangSong"/>
                <a:cs typeface="FangSong"/>
              </a:rPr>
              <a:t> </a:t>
            </a:r>
            <a:r>
              <a:rPr sz="1800" dirty="0">
                <a:latin typeface="Verdana"/>
                <a:cs typeface="Verdana"/>
              </a:rPr>
              <a:t>C</a:t>
            </a:r>
          </a:p>
          <a:p>
            <a:pPr>
              <a:lnSpc>
                <a:spcPts val="2140"/>
              </a:lnSpc>
              <a:spcBef>
                <a:spcPts val="600"/>
              </a:spcBef>
              <a:tabLst>
                <a:tab pos="286385" algn="l"/>
                <a:tab pos="1370330" algn="l"/>
              </a:tabLst>
            </a:pPr>
            <a:r>
              <a:rPr sz="1800" dirty="0">
                <a:latin typeface="Arial"/>
                <a:cs typeface="Arial"/>
              </a:rPr>
              <a:t>•	</a:t>
            </a:r>
            <a:r>
              <a:rPr sz="1800" dirty="0">
                <a:latin typeface="FangSong"/>
                <a:cs typeface="FangSong"/>
              </a:rPr>
              <a:t>学习器</a:t>
            </a:r>
            <a:r>
              <a:rPr sz="1800" spc="-265" dirty="0">
                <a:latin typeface="FangSong"/>
                <a:cs typeface="FangSong"/>
              </a:rPr>
              <a:t> </a:t>
            </a:r>
            <a:r>
              <a:rPr sz="1800" spc="-15" dirty="0">
                <a:latin typeface="Verdana"/>
                <a:cs typeface="Verdana"/>
              </a:rPr>
              <a:t>A</a:t>
            </a:r>
            <a:r>
              <a:rPr sz="1800" dirty="0">
                <a:latin typeface="Verdana"/>
                <a:cs typeface="Verdana"/>
              </a:rPr>
              <a:t>	</a:t>
            </a:r>
            <a:r>
              <a:rPr sz="1800" spc="-5" dirty="0">
                <a:latin typeface="Verdana"/>
                <a:cs typeface="Verdana"/>
              </a:rPr>
              <a:t>?</a:t>
            </a:r>
            <a:r>
              <a:rPr sz="1800" dirty="0">
                <a:latin typeface="Verdana"/>
                <a:cs typeface="Verdana"/>
              </a:rPr>
              <a:t>?</a:t>
            </a:r>
            <a:r>
              <a:rPr sz="1800" spc="15" dirty="0">
                <a:latin typeface="Verdana"/>
                <a:cs typeface="Verdana"/>
              </a:rPr>
              <a:t> </a:t>
            </a:r>
            <a:r>
              <a:rPr lang="zh-CN" altLang="en-US" sz="1800" spc="15" dirty="0">
                <a:latin typeface="Verdana"/>
                <a:cs typeface="Verdana"/>
              </a:rPr>
              <a:t> </a:t>
            </a:r>
            <a:r>
              <a:rPr sz="1800" dirty="0">
                <a:latin typeface="FangSong"/>
                <a:cs typeface="FangSong"/>
              </a:rPr>
              <a:t>学习器</a:t>
            </a:r>
            <a:r>
              <a:rPr sz="1800" spc="-265" dirty="0">
                <a:latin typeface="FangSong"/>
                <a:cs typeface="FangSong"/>
              </a:rPr>
              <a:t> </a:t>
            </a:r>
            <a:r>
              <a:rPr sz="1800" spc="-15" dirty="0">
                <a:latin typeface="Verdana"/>
                <a:cs typeface="Verdana"/>
              </a:rPr>
              <a:t>B</a:t>
            </a:r>
            <a:endParaRPr sz="1800" dirty="0">
              <a:latin typeface="Verdana"/>
              <a:cs typeface="Verdana"/>
            </a:endParaRPr>
          </a:p>
        </p:txBody>
      </p:sp>
      <p:sp>
        <p:nvSpPr>
          <p:cNvPr id="8" name="object 8"/>
          <p:cNvSpPr txBox="1"/>
          <p:nvPr/>
        </p:nvSpPr>
        <p:spPr>
          <a:xfrm>
            <a:off x="5838444" y="4329684"/>
            <a:ext cx="3055620" cy="1615827"/>
          </a:xfrm>
          <a:prstGeom prst="rect">
            <a:avLst/>
          </a:prstGeom>
          <a:ln w="9144">
            <a:solidFill>
              <a:srgbClr val="000000"/>
            </a:solidFill>
          </a:ln>
        </p:spPr>
        <p:txBody>
          <a:bodyPr vert="horz" wrap="square" lIns="0" tIns="0" rIns="0" bIns="0" rtlCol="0">
            <a:spAutoFit/>
          </a:bodyPr>
          <a:lstStyle/>
          <a:p>
            <a:pPr marL="87630">
              <a:lnSpc>
                <a:spcPct val="100000"/>
              </a:lnSpc>
            </a:pPr>
            <a:r>
              <a:rPr sz="1800" dirty="0">
                <a:latin typeface="Verdana"/>
                <a:cs typeface="Verdana"/>
              </a:rPr>
              <a:t>BE</a:t>
            </a:r>
            <a:r>
              <a:rPr sz="1800" spc="-10" dirty="0">
                <a:latin typeface="Verdana"/>
                <a:cs typeface="Verdana"/>
              </a:rPr>
              <a:t>P</a:t>
            </a:r>
            <a:r>
              <a:rPr lang="zh-CN" altLang="en-US" spc="-10" dirty="0">
                <a:latin typeface="Verdana"/>
                <a:cs typeface="Verdana"/>
              </a:rPr>
              <a:t>：</a:t>
            </a:r>
            <a:r>
              <a:rPr lang="zh-CN" altLang="en-US" b="1" spc="-10" dirty="0">
                <a:solidFill>
                  <a:srgbClr val="0000FF"/>
                </a:solidFill>
                <a:latin typeface="Verdana"/>
                <a:cs typeface="Verdana"/>
              </a:rPr>
              <a:t>平衡点</a:t>
            </a:r>
            <a:r>
              <a:rPr lang="en-US" altLang="zh-CN" spc="-10" dirty="0">
                <a:latin typeface="Verdana"/>
                <a:cs typeface="Verdana"/>
              </a:rPr>
              <a:t>(Break-Even</a:t>
            </a:r>
            <a:r>
              <a:rPr lang="zh-CN" altLang="en-US" spc="-10" dirty="0">
                <a:latin typeface="Verdana"/>
                <a:cs typeface="Verdana"/>
              </a:rPr>
              <a:t> </a:t>
            </a:r>
            <a:r>
              <a:rPr lang="en-US" altLang="zh-CN" spc="-10" dirty="0">
                <a:latin typeface="Verdana"/>
                <a:cs typeface="Verdana"/>
              </a:rPr>
              <a:t>Point)</a:t>
            </a:r>
            <a:r>
              <a:rPr lang="zh-CN" altLang="en-US" spc="-10" dirty="0">
                <a:latin typeface="Verdana"/>
                <a:cs typeface="Verdana"/>
              </a:rPr>
              <a:t>，</a:t>
            </a:r>
            <a:r>
              <a:rPr lang="en-US" altLang="zh-CN" b="1" spc="-10" dirty="0">
                <a:solidFill>
                  <a:srgbClr val="FF0000"/>
                </a:solidFill>
                <a:latin typeface="Verdana"/>
                <a:cs typeface="Verdana"/>
              </a:rPr>
              <a:t>P</a:t>
            </a:r>
            <a:r>
              <a:rPr lang="zh-CN" altLang="en-US" b="1" spc="-10" dirty="0">
                <a:solidFill>
                  <a:srgbClr val="FF0000"/>
                </a:solidFill>
                <a:latin typeface="Verdana"/>
                <a:cs typeface="Verdana"/>
              </a:rPr>
              <a:t> </a:t>
            </a:r>
            <a:r>
              <a:rPr lang="en-US" altLang="zh-CN" b="1" spc="-10" dirty="0">
                <a:solidFill>
                  <a:srgbClr val="FF0000"/>
                </a:solidFill>
                <a:latin typeface="Verdana"/>
                <a:cs typeface="Verdana"/>
              </a:rPr>
              <a:t>=</a:t>
            </a:r>
            <a:r>
              <a:rPr lang="zh-CN" altLang="en-US" b="1" spc="-10" dirty="0">
                <a:solidFill>
                  <a:srgbClr val="FF0000"/>
                </a:solidFill>
                <a:latin typeface="Verdana"/>
                <a:cs typeface="Verdana"/>
              </a:rPr>
              <a:t> </a:t>
            </a:r>
            <a:r>
              <a:rPr lang="en-US" altLang="zh-CN" b="1" spc="-10" dirty="0">
                <a:solidFill>
                  <a:srgbClr val="FF0000"/>
                </a:solidFill>
                <a:latin typeface="Verdana"/>
                <a:cs typeface="Verdana"/>
              </a:rPr>
              <a:t>R</a:t>
            </a:r>
            <a:r>
              <a:rPr lang="zh-CN" altLang="en-US" b="1" spc="-10" dirty="0">
                <a:solidFill>
                  <a:srgbClr val="FF0000"/>
                </a:solidFill>
                <a:latin typeface="Verdana"/>
                <a:cs typeface="Verdana"/>
              </a:rPr>
              <a:t>时的取值</a:t>
            </a:r>
            <a:r>
              <a:rPr sz="1800" dirty="0">
                <a:latin typeface="FangSong"/>
                <a:cs typeface="FangSong"/>
              </a:rPr>
              <a:t>：</a:t>
            </a:r>
          </a:p>
          <a:p>
            <a:pPr marL="87630">
              <a:lnSpc>
                <a:spcPct val="100000"/>
              </a:lnSpc>
              <a:spcBef>
                <a:spcPts val="600"/>
              </a:spcBef>
              <a:tabLst>
                <a:tab pos="374015" algn="l"/>
              </a:tabLst>
            </a:pPr>
            <a:r>
              <a:rPr sz="1800" dirty="0">
                <a:latin typeface="Arial"/>
                <a:cs typeface="Arial"/>
              </a:rPr>
              <a:t>•	</a:t>
            </a:r>
            <a:r>
              <a:rPr sz="1800" dirty="0">
                <a:latin typeface="FangSong"/>
                <a:cs typeface="FangSong"/>
              </a:rPr>
              <a:t>学习器</a:t>
            </a:r>
            <a:r>
              <a:rPr sz="1800" spc="-265" dirty="0">
                <a:latin typeface="FangSong"/>
                <a:cs typeface="FangSong"/>
              </a:rPr>
              <a:t> </a:t>
            </a:r>
            <a:r>
              <a:rPr sz="1800" spc="-15" dirty="0">
                <a:latin typeface="Verdana"/>
                <a:cs typeface="Verdana"/>
              </a:rPr>
              <a:t>A</a:t>
            </a:r>
            <a:r>
              <a:rPr sz="1800" spc="-5" dirty="0">
                <a:latin typeface="Verdana"/>
                <a:cs typeface="Verdana"/>
              </a:rPr>
              <a:t> </a:t>
            </a:r>
            <a:r>
              <a:rPr sz="1800" dirty="0">
                <a:latin typeface="FangSong"/>
                <a:cs typeface="FangSong"/>
              </a:rPr>
              <a:t>优于</a:t>
            </a:r>
            <a:r>
              <a:rPr sz="1800" spc="-265" dirty="0">
                <a:latin typeface="FangSong"/>
                <a:cs typeface="FangSong"/>
              </a:rPr>
              <a:t> </a:t>
            </a:r>
            <a:r>
              <a:rPr sz="1800" dirty="0">
                <a:latin typeface="FangSong"/>
                <a:cs typeface="FangSong"/>
              </a:rPr>
              <a:t>学习器</a:t>
            </a:r>
            <a:r>
              <a:rPr sz="1800" spc="-254" dirty="0">
                <a:latin typeface="FangSong"/>
                <a:cs typeface="FangSong"/>
              </a:rPr>
              <a:t> </a:t>
            </a:r>
            <a:r>
              <a:rPr sz="1800" spc="-15" dirty="0">
                <a:latin typeface="Verdana"/>
                <a:cs typeface="Verdana"/>
              </a:rPr>
              <a:t>B</a:t>
            </a:r>
            <a:endParaRPr sz="1800" dirty="0">
              <a:latin typeface="Verdana"/>
              <a:cs typeface="Verdana"/>
            </a:endParaRPr>
          </a:p>
          <a:p>
            <a:pPr marL="87630">
              <a:lnSpc>
                <a:spcPct val="100000"/>
              </a:lnSpc>
              <a:spcBef>
                <a:spcPts val="600"/>
              </a:spcBef>
              <a:tabLst>
                <a:tab pos="374015" algn="l"/>
              </a:tabLst>
            </a:pPr>
            <a:r>
              <a:rPr sz="1800" dirty="0">
                <a:latin typeface="Arial"/>
                <a:cs typeface="Arial"/>
              </a:rPr>
              <a:t>•	</a:t>
            </a:r>
            <a:r>
              <a:rPr sz="1800" dirty="0">
                <a:latin typeface="FangSong"/>
                <a:cs typeface="FangSong"/>
              </a:rPr>
              <a:t>学习器</a:t>
            </a:r>
            <a:r>
              <a:rPr sz="1800" spc="-265" dirty="0">
                <a:latin typeface="FangSong"/>
                <a:cs typeface="FangSong"/>
              </a:rPr>
              <a:t> </a:t>
            </a:r>
            <a:r>
              <a:rPr sz="1800" spc="-15" dirty="0">
                <a:latin typeface="Verdana"/>
                <a:cs typeface="Verdana"/>
              </a:rPr>
              <a:t>A</a:t>
            </a:r>
            <a:r>
              <a:rPr sz="1800" spc="-5" dirty="0">
                <a:latin typeface="Verdana"/>
                <a:cs typeface="Verdana"/>
              </a:rPr>
              <a:t> </a:t>
            </a:r>
            <a:r>
              <a:rPr sz="1800" dirty="0">
                <a:latin typeface="FangSong"/>
                <a:cs typeface="FangSong"/>
              </a:rPr>
              <a:t>优于</a:t>
            </a:r>
            <a:r>
              <a:rPr sz="1800" spc="-265" dirty="0">
                <a:latin typeface="FangSong"/>
                <a:cs typeface="FangSong"/>
              </a:rPr>
              <a:t> </a:t>
            </a:r>
            <a:r>
              <a:rPr sz="1800" dirty="0">
                <a:latin typeface="FangSong"/>
                <a:cs typeface="FangSong"/>
              </a:rPr>
              <a:t>学习器</a:t>
            </a:r>
            <a:r>
              <a:rPr sz="1800" spc="-254" dirty="0">
                <a:latin typeface="FangSong"/>
                <a:cs typeface="FangSong"/>
              </a:rPr>
              <a:t> </a:t>
            </a:r>
            <a:r>
              <a:rPr sz="1800" dirty="0">
                <a:latin typeface="Verdana"/>
                <a:cs typeface="Verdana"/>
              </a:rPr>
              <a:t>C</a:t>
            </a:r>
          </a:p>
          <a:p>
            <a:pPr marL="87630">
              <a:lnSpc>
                <a:spcPct val="100000"/>
              </a:lnSpc>
              <a:spcBef>
                <a:spcPts val="600"/>
              </a:spcBef>
              <a:tabLst>
                <a:tab pos="374015" algn="l"/>
              </a:tabLst>
            </a:pPr>
            <a:r>
              <a:rPr sz="1800" dirty="0">
                <a:latin typeface="Arial"/>
                <a:cs typeface="Arial"/>
              </a:rPr>
              <a:t>•	</a:t>
            </a:r>
            <a:r>
              <a:rPr sz="1800" dirty="0">
                <a:latin typeface="FangSong"/>
                <a:cs typeface="FangSong"/>
              </a:rPr>
              <a:t>学习器</a:t>
            </a:r>
            <a:r>
              <a:rPr sz="1800" spc="-265" dirty="0">
                <a:latin typeface="FangSong"/>
                <a:cs typeface="FangSong"/>
              </a:rPr>
              <a:t> </a:t>
            </a:r>
            <a:r>
              <a:rPr sz="1800" spc="-15" dirty="0">
                <a:latin typeface="Verdana"/>
                <a:cs typeface="Verdana"/>
              </a:rPr>
              <a:t>B</a:t>
            </a:r>
            <a:r>
              <a:rPr sz="1800" dirty="0">
                <a:latin typeface="Verdana"/>
                <a:cs typeface="Verdana"/>
              </a:rPr>
              <a:t> </a:t>
            </a:r>
            <a:r>
              <a:rPr sz="1800" dirty="0">
                <a:latin typeface="FangSong"/>
                <a:cs typeface="FangSong"/>
              </a:rPr>
              <a:t>优于</a:t>
            </a:r>
            <a:r>
              <a:rPr sz="1800" spc="-265" dirty="0">
                <a:latin typeface="FangSong"/>
                <a:cs typeface="FangSong"/>
              </a:rPr>
              <a:t> </a:t>
            </a:r>
            <a:r>
              <a:rPr sz="1800" dirty="0">
                <a:latin typeface="FangSong"/>
                <a:cs typeface="FangSong"/>
              </a:rPr>
              <a:t>学习器</a:t>
            </a:r>
            <a:r>
              <a:rPr sz="1800" spc="-254" dirty="0">
                <a:latin typeface="FangSong"/>
                <a:cs typeface="FangSong"/>
              </a:rPr>
              <a:t> </a:t>
            </a:r>
            <a:r>
              <a:rPr sz="1800" dirty="0">
                <a:latin typeface="Verdana"/>
                <a:cs typeface="Verdana"/>
              </a:rPr>
              <a:t>C</a:t>
            </a:r>
          </a:p>
        </p:txBody>
      </p:sp>
      <p:sp>
        <p:nvSpPr>
          <p:cNvPr id="9" name="object 9"/>
          <p:cNvSpPr txBox="1"/>
          <p:nvPr/>
        </p:nvSpPr>
        <p:spPr>
          <a:xfrm>
            <a:off x="375664" y="961547"/>
            <a:ext cx="8158735" cy="738664"/>
          </a:xfrm>
          <a:prstGeom prst="rect">
            <a:avLst/>
          </a:prstGeom>
        </p:spPr>
        <p:txBody>
          <a:bodyPr vert="horz" wrap="square" lIns="0" tIns="0" rIns="0" bIns="0" rtlCol="0">
            <a:spAutoFit/>
          </a:bodyPr>
          <a:lstStyle/>
          <a:p>
            <a:pPr marL="12700" marR="5080"/>
            <a:r>
              <a:rPr sz="2400" dirty="0">
                <a:latin typeface="FangSong"/>
                <a:cs typeface="FangSong"/>
              </a:rPr>
              <a:t>根据学</a:t>
            </a:r>
            <a:r>
              <a:rPr sz="2400" spc="-15" dirty="0">
                <a:latin typeface="FangSong"/>
                <a:cs typeface="FangSong"/>
              </a:rPr>
              <a:t>习</a:t>
            </a:r>
            <a:r>
              <a:rPr sz="2400" dirty="0">
                <a:latin typeface="FangSong"/>
                <a:cs typeface="FangSong"/>
              </a:rPr>
              <a:t>器</a:t>
            </a:r>
            <a:r>
              <a:rPr sz="2400" spc="-15" dirty="0">
                <a:latin typeface="FangSong"/>
                <a:cs typeface="FangSong"/>
              </a:rPr>
              <a:t>的</a:t>
            </a:r>
            <a:r>
              <a:rPr sz="2400" dirty="0">
                <a:latin typeface="FangSong"/>
                <a:cs typeface="FangSong"/>
              </a:rPr>
              <a:t>预测结</a:t>
            </a:r>
            <a:r>
              <a:rPr sz="2400" spc="-15" dirty="0">
                <a:latin typeface="FangSong"/>
                <a:cs typeface="FangSong"/>
              </a:rPr>
              <a:t>果</a:t>
            </a:r>
            <a:r>
              <a:rPr sz="2400" b="1" dirty="0">
                <a:solidFill>
                  <a:schemeClr val="tx2"/>
                </a:solidFill>
                <a:latin typeface="FangSong"/>
                <a:cs typeface="FangSong"/>
              </a:rPr>
              <a:t>按</a:t>
            </a:r>
            <a:r>
              <a:rPr sz="2400" b="1" spc="-15" dirty="0">
                <a:solidFill>
                  <a:schemeClr val="tx2"/>
                </a:solidFill>
                <a:latin typeface="FangSong"/>
                <a:cs typeface="FangSong"/>
              </a:rPr>
              <a:t>正</a:t>
            </a:r>
            <a:r>
              <a:rPr sz="2400" b="1" dirty="0">
                <a:solidFill>
                  <a:schemeClr val="tx2"/>
                </a:solidFill>
                <a:latin typeface="FangSong"/>
                <a:cs typeface="FangSong"/>
              </a:rPr>
              <a:t>例可能</a:t>
            </a:r>
            <a:r>
              <a:rPr sz="2400" b="1" spc="-15" dirty="0">
                <a:solidFill>
                  <a:schemeClr val="tx2"/>
                </a:solidFill>
                <a:latin typeface="FangSong"/>
                <a:cs typeface="FangSong"/>
              </a:rPr>
              <a:t>性</a:t>
            </a:r>
            <a:r>
              <a:rPr sz="2400" b="1" dirty="0">
                <a:solidFill>
                  <a:schemeClr val="tx2"/>
                </a:solidFill>
                <a:latin typeface="FangSong"/>
                <a:cs typeface="FangSong"/>
              </a:rPr>
              <a:t>大</a:t>
            </a:r>
            <a:r>
              <a:rPr sz="2400" b="1" spc="-15" dirty="0">
                <a:solidFill>
                  <a:schemeClr val="tx2"/>
                </a:solidFill>
                <a:latin typeface="FangSong"/>
                <a:cs typeface="FangSong"/>
              </a:rPr>
              <a:t>小</a:t>
            </a:r>
            <a:r>
              <a:rPr sz="2400" b="1" dirty="0">
                <a:solidFill>
                  <a:schemeClr val="tx2"/>
                </a:solidFill>
                <a:latin typeface="FangSong"/>
                <a:cs typeface="FangSong"/>
              </a:rPr>
              <a:t>对样例进行排</a:t>
            </a:r>
            <a:r>
              <a:rPr sz="2400" b="1" spc="-15" dirty="0">
                <a:solidFill>
                  <a:schemeClr val="tx2"/>
                </a:solidFill>
                <a:latin typeface="FangSong"/>
                <a:cs typeface="FangSong"/>
              </a:rPr>
              <a:t>序</a:t>
            </a:r>
            <a:r>
              <a:rPr sz="2400" dirty="0">
                <a:latin typeface="FangSong"/>
                <a:cs typeface="FangSong"/>
              </a:rPr>
              <a:t>，</a:t>
            </a:r>
            <a:r>
              <a:rPr sz="2400" b="1" spc="-15" dirty="0">
                <a:solidFill>
                  <a:srgbClr val="FF0000"/>
                </a:solidFill>
                <a:latin typeface="FangSong"/>
                <a:cs typeface="FangSong"/>
              </a:rPr>
              <a:t>并</a:t>
            </a:r>
            <a:r>
              <a:rPr sz="2400" b="1" dirty="0">
                <a:solidFill>
                  <a:srgbClr val="FF0000"/>
                </a:solidFill>
                <a:latin typeface="FangSong"/>
                <a:cs typeface="FangSong"/>
              </a:rPr>
              <a:t>逐个把</a:t>
            </a:r>
            <a:r>
              <a:rPr sz="2400" b="1" spc="-15" dirty="0">
                <a:solidFill>
                  <a:srgbClr val="FF0000"/>
                </a:solidFill>
                <a:latin typeface="FangSong"/>
                <a:cs typeface="FangSong"/>
              </a:rPr>
              <a:t>样</a:t>
            </a:r>
            <a:r>
              <a:rPr sz="2400" b="1" dirty="0">
                <a:solidFill>
                  <a:srgbClr val="FF0000"/>
                </a:solidFill>
                <a:latin typeface="FangSong"/>
                <a:cs typeface="FangSong"/>
              </a:rPr>
              <a:t>本</a:t>
            </a:r>
            <a:r>
              <a:rPr sz="2400" b="1" spc="-15" dirty="0">
                <a:solidFill>
                  <a:srgbClr val="FF0000"/>
                </a:solidFill>
                <a:latin typeface="FangSong"/>
                <a:cs typeface="FangSong"/>
              </a:rPr>
              <a:t>作</a:t>
            </a:r>
            <a:r>
              <a:rPr sz="2400" b="1" dirty="0">
                <a:solidFill>
                  <a:srgbClr val="FF0000"/>
                </a:solidFill>
                <a:latin typeface="FangSong"/>
                <a:cs typeface="FangSong"/>
              </a:rPr>
              <a:t>为正例</a:t>
            </a:r>
            <a:r>
              <a:rPr sz="2400" b="1" spc="-15" dirty="0">
                <a:solidFill>
                  <a:srgbClr val="FF0000"/>
                </a:solidFill>
                <a:latin typeface="FangSong"/>
                <a:cs typeface="FangSong"/>
              </a:rPr>
              <a:t>进</a:t>
            </a:r>
            <a:r>
              <a:rPr sz="2400" b="1" dirty="0">
                <a:solidFill>
                  <a:srgbClr val="FF0000"/>
                </a:solidFill>
                <a:latin typeface="FangSong"/>
                <a:cs typeface="FangSong"/>
              </a:rPr>
              <a:t>行</a:t>
            </a:r>
            <a:r>
              <a:rPr sz="2400" b="1" spc="-15" dirty="0">
                <a:solidFill>
                  <a:srgbClr val="FF0000"/>
                </a:solidFill>
                <a:latin typeface="FangSong"/>
                <a:cs typeface="FangSong"/>
              </a:rPr>
              <a:t>预</a:t>
            </a:r>
            <a:r>
              <a:rPr sz="2400" b="1" dirty="0">
                <a:solidFill>
                  <a:srgbClr val="FF0000"/>
                </a:solidFill>
                <a:latin typeface="FangSong"/>
                <a:cs typeface="FangSong"/>
              </a:rPr>
              <a:t>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304931"/>
            <a:ext cx="455930" cy="381000"/>
          </a:xfrm>
          <a:prstGeom prst="rect">
            <a:avLst/>
          </a:prstGeom>
        </p:spPr>
        <p:txBody>
          <a:bodyPr vert="horz" wrap="square" lIns="0" tIns="0" rIns="0" bIns="0" rtlCol="0">
            <a:spAutoFit/>
          </a:bodyPr>
          <a:lstStyle/>
          <a:p>
            <a:pPr marL="12700">
              <a:lnSpc>
                <a:spcPct val="100000"/>
              </a:lnSpc>
            </a:pPr>
            <a:r>
              <a:rPr sz="2800" spc="-20" dirty="0">
                <a:latin typeface="Verdana"/>
                <a:cs typeface="Verdana"/>
              </a:rPr>
              <a:t>F1</a:t>
            </a:r>
            <a:endParaRPr sz="2800" dirty="0">
              <a:latin typeface="Verdana"/>
              <a:cs typeface="Verdana"/>
            </a:endParaRPr>
          </a:p>
        </p:txBody>
      </p:sp>
      <p:sp>
        <p:nvSpPr>
          <p:cNvPr id="3" name="object 3"/>
          <p:cNvSpPr/>
          <p:nvPr/>
        </p:nvSpPr>
        <p:spPr>
          <a:xfrm>
            <a:off x="3618628" y="1632416"/>
            <a:ext cx="4079748" cy="716279"/>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20038" y="2537296"/>
            <a:ext cx="8153400" cy="738664"/>
          </a:xfrm>
          <a:prstGeom prst="rect">
            <a:avLst/>
          </a:prstGeom>
        </p:spPr>
        <p:txBody>
          <a:bodyPr vert="horz" wrap="square" lIns="0" tIns="0" rIns="0" bIns="0" rtlCol="0">
            <a:spAutoFit/>
          </a:bodyPr>
          <a:lstStyle/>
          <a:p>
            <a:pPr marL="12700">
              <a:lnSpc>
                <a:spcPct val="100000"/>
              </a:lnSpc>
            </a:pPr>
            <a:r>
              <a:rPr lang="en-US" altLang="zh-CN" sz="2400" dirty="0">
                <a:latin typeface="Verdana"/>
                <a:cs typeface="Verdana"/>
              </a:rPr>
              <a:t>F1</a:t>
            </a:r>
            <a:r>
              <a:rPr lang="zh-CN" altLang="en-US" sz="2400" dirty="0">
                <a:latin typeface="Verdana"/>
                <a:cs typeface="Verdana"/>
              </a:rPr>
              <a:t>的一般形式</a:t>
            </a:r>
            <a:r>
              <a:rPr lang="en-US" altLang="zh-CN" sz="2400" dirty="0">
                <a:latin typeface="Verdana"/>
                <a:cs typeface="Verdana"/>
              </a:rPr>
              <a:t>F</a:t>
            </a:r>
            <a:r>
              <a:rPr lang="en-US" altLang="zh-CN" sz="2400" baseline="-25000" dirty="0">
                <a:latin typeface="Symbol Tiger Expert" charset="2"/>
                <a:ea typeface="Symbol Tiger Expert" charset="2"/>
                <a:cs typeface="Symbol Tiger Expert" charset="2"/>
              </a:rPr>
              <a:t>b</a:t>
            </a:r>
            <a:r>
              <a:rPr lang="zh-CN" altLang="en-US" sz="2400" dirty="0">
                <a:latin typeface="Verdana"/>
                <a:cs typeface="Verdana"/>
              </a:rPr>
              <a:t>，</a:t>
            </a:r>
            <a:r>
              <a:rPr lang="zh-CN" altLang="en-US" sz="2400" dirty="0">
                <a:latin typeface="FangSong"/>
                <a:cs typeface="FangSong"/>
              </a:rPr>
              <a:t>表达</a:t>
            </a:r>
            <a:r>
              <a:rPr sz="2400" dirty="0">
                <a:latin typeface="FangSong"/>
                <a:cs typeface="FangSong"/>
              </a:rPr>
              <a:t>对查准率</a:t>
            </a:r>
            <a:r>
              <a:rPr sz="2400" dirty="0">
                <a:latin typeface="Verdana"/>
                <a:cs typeface="Verdana"/>
              </a:rPr>
              <a:t>/</a:t>
            </a:r>
            <a:r>
              <a:rPr sz="2400" dirty="0">
                <a:latin typeface="FangSong"/>
                <a:cs typeface="FangSong"/>
              </a:rPr>
              <a:t>查全率有</a:t>
            </a:r>
            <a:r>
              <a:rPr sz="2400" b="1" dirty="0">
                <a:solidFill>
                  <a:srgbClr val="FF0000"/>
                </a:solidFill>
                <a:latin typeface="FangSong"/>
                <a:cs typeface="FangSong"/>
              </a:rPr>
              <a:t>不同偏好</a:t>
            </a:r>
            <a:r>
              <a:rPr lang="en-US" altLang="zh-CN" sz="2400" b="1" dirty="0">
                <a:solidFill>
                  <a:srgbClr val="FF0000"/>
                </a:solidFill>
                <a:latin typeface="FangSong"/>
                <a:cs typeface="FangSong"/>
              </a:rPr>
              <a:t>(</a:t>
            </a:r>
            <a:r>
              <a:rPr lang="zh-CN" altLang="en-US" sz="2400" b="1" dirty="0">
                <a:solidFill>
                  <a:srgbClr val="FF0000"/>
                </a:solidFill>
                <a:latin typeface="FangSong"/>
                <a:cs typeface="FangSong"/>
              </a:rPr>
              <a:t>相对重要性</a:t>
            </a:r>
            <a:r>
              <a:rPr lang="en-US" altLang="zh-CN" sz="2400" b="1" dirty="0">
                <a:solidFill>
                  <a:srgbClr val="FF0000"/>
                </a:solidFill>
                <a:latin typeface="FangSong"/>
                <a:cs typeface="FangSong"/>
              </a:rPr>
              <a:t>)</a:t>
            </a:r>
            <a:r>
              <a:rPr sz="2400" dirty="0">
                <a:latin typeface="FangSong"/>
                <a:cs typeface="FangSong"/>
              </a:rPr>
              <a:t>：</a:t>
            </a:r>
            <a:endParaRPr sz="2400">
              <a:latin typeface="FangSong"/>
              <a:cs typeface="FangSong"/>
            </a:endParaRPr>
          </a:p>
        </p:txBody>
      </p:sp>
      <p:sp>
        <p:nvSpPr>
          <p:cNvPr id="5" name="object 5"/>
          <p:cNvSpPr/>
          <p:nvPr/>
        </p:nvSpPr>
        <p:spPr>
          <a:xfrm>
            <a:off x="1728627" y="3217845"/>
            <a:ext cx="2770630" cy="63077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9020" y="3926172"/>
            <a:ext cx="7048500" cy="393191"/>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28600" y="1178718"/>
            <a:ext cx="8686800" cy="369332"/>
          </a:xfrm>
          <a:prstGeom prst="rect">
            <a:avLst/>
          </a:prstGeom>
        </p:spPr>
        <p:txBody>
          <a:bodyPr vert="horz" wrap="square" lIns="0" tIns="0" rIns="0" bIns="0" rtlCol="0">
            <a:spAutoFit/>
          </a:bodyPr>
          <a:lstStyle/>
          <a:p>
            <a:pPr marL="12700">
              <a:lnSpc>
                <a:spcPct val="100000"/>
              </a:lnSpc>
            </a:pPr>
            <a:r>
              <a:rPr sz="2400" dirty="0">
                <a:latin typeface="FangSong"/>
                <a:cs typeface="FangSong"/>
              </a:rPr>
              <a:t>比</a:t>
            </a:r>
            <a:r>
              <a:rPr sz="2400" spc="-350" dirty="0">
                <a:latin typeface="FangSong"/>
                <a:cs typeface="FangSong"/>
              </a:rPr>
              <a:t> </a:t>
            </a:r>
            <a:r>
              <a:rPr sz="2000" spc="-10" dirty="0">
                <a:latin typeface="Verdana"/>
                <a:cs typeface="Verdana"/>
              </a:rPr>
              <a:t>B</a:t>
            </a:r>
            <a:r>
              <a:rPr sz="2000" spc="-5" dirty="0">
                <a:latin typeface="Verdana"/>
                <a:cs typeface="Verdana"/>
              </a:rPr>
              <a:t>E</a:t>
            </a:r>
            <a:r>
              <a:rPr sz="2000" dirty="0">
                <a:latin typeface="Verdana"/>
                <a:cs typeface="Verdana"/>
              </a:rPr>
              <a:t>P</a:t>
            </a:r>
            <a:r>
              <a:rPr sz="2000" spc="-15" dirty="0">
                <a:latin typeface="Verdana"/>
                <a:cs typeface="Verdana"/>
              </a:rPr>
              <a:t> </a:t>
            </a:r>
            <a:r>
              <a:rPr sz="2400" dirty="0">
                <a:latin typeface="FangSong"/>
                <a:cs typeface="FangSong"/>
              </a:rPr>
              <a:t>更常用的</a:t>
            </a:r>
            <a:r>
              <a:rPr sz="2400" spc="-505" dirty="0">
                <a:latin typeface="FangSong"/>
                <a:cs typeface="FangSong"/>
              </a:rPr>
              <a:t> </a:t>
            </a:r>
            <a:r>
              <a:rPr sz="2000" dirty="0">
                <a:latin typeface="Verdana"/>
                <a:cs typeface="Verdana"/>
              </a:rPr>
              <a:t>F1 </a:t>
            </a:r>
            <a:r>
              <a:rPr sz="2400" dirty="0" err="1">
                <a:latin typeface="FangSong"/>
                <a:cs typeface="FangSong"/>
              </a:rPr>
              <a:t>度量</a:t>
            </a:r>
            <a:r>
              <a:rPr lang="zh-CN" altLang="en-US" sz="2400" dirty="0">
                <a:latin typeface="FangSong"/>
                <a:cs typeface="FangSong"/>
              </a:rPr>
              <a:t> </a:t>
            </a:r>
            <a:r>
              <a:rPr lang="en-US" altLang="zh-CN" sz="2400" dirty="0">
                <a:latin typeface="FangSong"/>
                <a:cs typeface="FangSong"/>
              </a:rPr>
              <a:t>—</a:t>
            </a:r>
            <a:r>
              <a:rPr lang="zh-CN" altLang="en-US" sz="2400" dirty="0">
                <a:latin typeface="FangSong"/>
                <a:cs typeface="FangSong"/>
              </a:rPr>
              <a:t> </a:t>
            </a:r>
            <a:r>
              <a:rPr lang="en-US" altLang="zh-CN" sz="2400" dirty="0">
                <a:solidFill>
                  <a:srgbClr val="FF0000"/>
                </a:solidFill>
                <a:latin typeface="FangSong"/>
                <a:cs typeface="FangSong"/>
              </a:rPr>
              <a:t>P</a:t>
            </a:r>
            <a:r>
              <a:rPr lang="zh-CN" altLang="en-US" sz="2400" dirty="0">
                <a:solidFill>
                  <a:srgbClr val="FF0000"/>
                </a:solidFill>
                <a:latin typeface="FangSong"/>
                <a:cs typeface="FangSong"/>
              </a:rPr>
              <a:t>和</a:t>
            </a:r>
            <a:r>
              <a:rPr lang="en-US" altLang="zh-CN" sz="2400" dirty="0">
                <a:solidFill>
                  <a:srgbClr val="FF0000"/>
                </a:solidFill>
                <a:latin typeface="FangSong"/>
                <a:cs typeface="FangSong"/>
              </a:rPr>
              <a:t>R</a:t>
            </a:r>
            <a:r>
              <a:rPr lang="zh-CN" altLang="en-US" sz="2400" dirty="0">
                <a:solidFill>
                  <a:srgbClr val="FF0000"/>
                </a:solidFill>
                <a:latin typeface="FangSong"/>
                <a:cs typeface="FangSong"/>
              </a:rPr>
              <a:t>的调和平均</a:t>
            </a:r>
            <a:r>
              <a:rPr lang="en-US" altLang="zh-CN" sz="2400" dirty="0">
                <a:latin typeface="FangSong"/>
                <a:cs typeface="FangSong"/>
              </a:rPr>
              <a:t>(harmonic</a:t>
            </a:r>
            <a:r>
              <a:rPr lang="zh-CN" altLang="en-US" sz="2400" dirty="0">
                <a:latin typeface="FangSong"/>
                <a:cs typeface="FangSong"/>
              </a:rPr>
              <a:t> </a:t>
            </a:r>
            <a:r>
              <a:rPr lang="en-US" altLang="zh-CN" sz="2400" dirty="0">
                <a:latin typeface="FangSong"/>
                <a:cs typeface="FangSong"/>
              </a:rPr>
              <a:t>mean)</a:t>
            </a:r>
            <a:r>
              <a:rPr sz="2400" dirty="0">
                <a:latin typeface="FangSong"/>
                <a:cs typeface="FangSong"/>
              </a:rPr>
              <a:t>：</a:t>
            </a:r>
          </a:p>
        </p:txBody>
      </p:sp>
      <p:sp>
        <p:nvSpPr>
          <p:cNvPr id="8" name="object 4"/>
          <p:cNvSpPr txBox="1"/>
          <p:nvPr/>
        </p:nvSpPr>
        <p:spPr>
          <a:xfrm>
            <a:off x="228600" y="4600243"/>
            <a:ext cx="8153400" cy="738664"/>
          </a:xfrm>
          <a:prstGeom prst="rect">
            <a:avLst/>
          </a:prstGeom>
        </p:spPr>
        <p:txBody>
          <a:bodyPr vert="horz" wrap="square" lIns="0" tIns="0" rIns="0" bIns="0" rtlCol="0">
            <a:spAutoFit/>
          </a:bodyPr>
          <a:lstStyle/>
          <a:p>
            <a:pPr marL="12700">
              <a:lnSpc>
                <a:spcPct val="100000"/>
              </a:lnSpc>
            </a:pPr>
            <a:r>
              <a:rPr lang="zh-CN" altLang="en-US" sz="2400" dirty="0">
                <a:solidFill>
                  <a:srgbClr val="0000FF"/>
                </a:solidFill>
                <a:latin typeface="Verdana"/>
                <a:cs typeface="Verdana"/>
              </a:rPr>
              <a:t>推荐系统</a:t>
            </a:r>
            <a:r>
              <a:rPr lang="zh-CN" altLang="en-US" sz="2400" dirty="0">
                <a:latin typeface="Verdana"/>
                <a:cs typeface="Verdana"/>
              </a:rPr>
              <a:t>中，更希望推荐内容是用户感兴趣的</a:t>
            </a:r>
            <a:r>
              <a:rPr lang="en-US" altLang="zh-CN" sz="2400" dirty="0">
                <a:latin typeface="Verdana"/>
                <a:cs typeface="Verdana"/>
              </a:rPr>
              <a:t>--P</a:t>
            </a:r>
            <a:r>
              <a:rPr lang="zh-CN" altLang="en-US" sz="2400" dirty="0">
                <a:latin typeface="Verdana"/>
                <a:cs typeface="Verdana"/>
              </a:rPr>
              <a:t>更重要；</a:t>
            </a:r>
            <a:endParaRPr lang="en-US" altLang="zh-CN" sz="2400" dirty="0">
              <a:latin typeface="Verdana"/>
              <a:cs typeface="Verdana"/>
            </a:endParaRPr>
          </a:p>
          <a:p>
            <a:pPr marL="12700">
              <a:lnSpc>
                <a:spcPct val="100000"/>
              </a:lnSpc>
            </a:pPr>
            <a:r>
              <a:rPr lang="zh-CN" altLang="en-US" sz="2400" dirty="0">
                <a:latin typeface="FangSong"/>
                <a:cs typeface="FangSong"/>
              </a:rPr>
              <a:t>逃犯</a:t>
            </a:r>
            <a:r>
              <a:rPr lang="zh-CN" altLang="en-US" sz="2400" dirty="0">
                <a:solidFill>
                  <a:srgbClr val="0000FF"/>
                </a:solidFill>
                <a:latin typeface="FangSong"/>
                <a:cs typeface="FangSong"/>
              </a:rPr>
              <a:t>信息检索</a:t>
            </a:r>
            <a:r>
              <a:rPr lang="zh-CN" altLang="en-US" sz="2400" dirty="0">
                <a:latin typeface="FangSong"/>
                <a:cs typeface="FangSong"/>
              </a:rPr>
              <a:t>中，更希望尽可能少漏掉罪犯</a:t>
            </a:r>
            <a:r>
              <a:rPr lang="en-US" altLang="zh-CN" sz="2400" dirty="0">
                <a:latin typeface="FangSong"/>
                <a:cs typeface="FangSong"/>
              </a:rPr>
              <a:t>--</a:t>
            </a:r>
            <a:r>
              <a:rPr lang="en-US" altLang="zh-CN" sz="2400" dirty="0">
                <a:latin typeface="Verdana"/>
                <a:cs typeface="Verdana"/>
              </a:rPr>
              <a:t>R</a:t>
            </a:r>
            <a:r>
              <a:rPr lang="zh-CN" altLang="en-US" sz="2400" dirty="0">
                <a:latin typeface="FangSong"/>
                <a:cs typeface="FangSong"/>
              </a:rPr>
              <a:t>更重要。</a:t>
            </a:r>
            <a:endParaRPr sz="2400" dirty="0">
              <a:latin typeface="FangSong"/>
              <a:cs typeface="FangSong"/>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1681731"/>
            <a:ext cx="1818479" cy="609384"/>
          </a:xfrm>
          <a:prstGeom prst="rect">
            <a:avLst/>
          </a:prstGeom>
        </p:spPr>
      </p:pic>
      <p:sp>
        <p:nvSpPr>
          <p:cNvPr id="10" name="object 22"/>
          <p:cNvSpPr/>
          <p:nvPr/>
        </p:nvSpPr>
        <p:spPr>
          <a:xfrm>
            <a:off x="2489953" y="1827322"/>
            <a:ext cx="762000" cy="339006"/>
          </a:xfrm>
          <a:custGeom>
            <a:avLst/>
            <a:gdLst/>
            <a:ahLst/>
            <a:cxnLst/>
            <a:rect l="l" t="t" r="r" b="b"/>
            <a:pathLst>
              <a:path w="762000" h="609600">
                <a:moveTo>
                  <a:pt x="0" y="152400"/>
                </a:moveTo>
                <a:lnTo>
                  <a:pt x="571500" y="152400"/>
                </a:lnTo>
                <a:lnTo>
                  <a:pt x="571500" y="0"/>
                </a:lnTo>
                <a:lnTo>
                  <a:pt x="762000" y="304800"/>
                </a:lnTo>
                <a:lnTo>
                  <a:pt x="571500" y="609600"/>
                </a:lnTo>
                <a:lnTo>
                  <a:pt x="571500" y="457200"/>
                </a:lnTo>
                <a:lnTo>
                  <a:pt x="0" y="457200"/>
                </a:lnTo>
                <a:lnTo>
                  <a:pt x="0" y="152400"/>
                </a:lnTo>
                <a:close/>
              </a:path>
            </a:pathLst>
          </a:custGeom>
          <a:ln w="9144">
            <a:solidFill>
              <a:srgbClr val="000000"/>
            </a:solidFill>
          </a:ln>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0" dirty="0">
                <a:latin typeface="FangSong"/>
                <a:cs typeface="FangSong"/>
              </a:rPr>
              <a:t>宏</a:t>
            </a:r>
            <a:r>
              <a:rPr sz="2800" spc="-20" dirty="0"/>
              <a:t>xx</a:t>
            </a:r>
            <a:r>
              <a:rPr sz="2800" spc="10" dirty="0"/>
              <a:t> </a:t>
            </a:r>
            <a:r>
              <a:rPr sz="2800" spc="-15" dirty="0"/>
              <a:t>vs.</a:t>
            </a:r>
            <a:r>
              <a:rPr sz="2800" spc="5" dirty="0"/>
              <a:t> </a:t>
            </a:r>
            <a:r>
              <a:rPr sz="2800" spc="-20" dirty="0">
                <a:latin typeface="FangSong"/>
                <a:cs typeface="FangSong"/>
              </a:rPr>
              <a:t>微</a:t>
            </a:r>
            <a:r>
              <a:rPr sz="2800" spc="-20" dirty="0"/>
              <a:t>xx</a:t>
            </a:r>
            <a:endParaRPr sz="2800">
              <a:latin typeface="FangSong"/>
              <a:cs typeface="FangSong"/>
            </a:endParaRPr>
          </a:p>
        </p:txBody>
      </p:sp>
      <p:sp>
        <p:nvSpPr>
          <p:cNvPr id="3" name="object 3"/>
          <p:cNvSpPr txBox="1"/>
          <p:nvPr/>
        </p:nvSpPr>
        <p:spPr>
          <a:xfrm>
            <a:off x="914400" y="1120955"/>
            <a:ext cx="7149288" cy="830997"/>
          </a:xfrm>
          <a:prstGeom prst="rect">
            <a:avLst/>
          </a:prstGeom>
        </p:spPr>
        <p:txBody>
          <a:bodyPr vert="horz" wrap="square" lIns="0" tIns="0" rIns="0" bIns="0" rtlCol="0">
            <a:spAutoFit/>
          </a:bodyPr>
          <a:lstStyle/>
          <a:p>
            <a:pPr marL="12700">
              <a:lnSpc>
                <a:spcPct val="100000"/>
              </a:lnSpc>
            </a:pPr>
            <a:r>
              <a:rPr sz="2400" spc="-5" dirty="0">
                <a:solidFill>
                  <a:srgbClr val="0000FF"/>
                </a:solidFill>
                <a:latin typeface="FangSong"/>
                <a:cs typeface="FangSong"/>
              </a:rPr>
              <a:t>若能得到多个混淆矩</a:t>
            </a:r>
            <a:r>
              <a:rPr sz="2400" dirty="0">
                <a:solidFill>
                  <a:srgbClr val="0000FF"/>
                </a:solidFill>
                <a:latin typeface="FangSong"/>
                <a:cs typeface="FangSong"/>
              </a:rPr>
              <a:t>阵</a:t>
            </a:r>
            <a:r>
              <a:rPr sz="2400" dirty="0">
                <a:solidFill>
                  <a:srgbClr val="0000FF"/>
                </a:solidFill>
                <a:latin typeface="Verdana"/>
                <a:cs typeface="Verdana"/>
              </a:rPr>
              <a:t>:</a:t>
            </a:r>
            <a:endParaRPr sz="2400" dirty="0">
              <a:latin typeface="Verdana"/>
              <a:cs typeface="Verdana"/>
            </a:endParaRPr>
          </a:p>
          <a:p>
            <a:pPr marL="469265">
              <a:lnSpc>
                <a:spcPct val="100000"/>
              </a:lnSpc>
              <a:spcBef>
                <a:spcPts val="1205"/>
              </a:spcBef>
            </a:pPr>
            <a:r>
              <a:rPr sz="2000" dirty="0">
                <a:latin typeface="Verdana"/>
                <a:cs typeface="Verdana"/>
              </a:rPr>
              <a:t>(</a:t>
            </a:r>
            <a:r>
              <a:rPr sz="2000" b="1" spc="10" dirty="0">
                <a:solidFill>
                  <a:srgbClr val="0000FF"/>
                </a:solidFill>
                <a:latin typeface="FangSong"/>
                <a:cs typeface="FangSong"/>
              </a:rPr>
              <a:t>例如</a:t>
            </a:r>
            <a:r>
              <a:rPr sz="2000" b="1" dirty="0">
                <a:solidFill>
                  <a:srgbClr val="0000FF"/>
                </a:solidFill>
                <a:latin typeface="FangSong"/>
                <a:cs typeface="FangSong"/>
              </a:rPr>
              <a:t>多次</a:t>
            </a:r>
            <a:r>
              <a:rPr sz="2000" b="1" spc="-15" dirty="0">
                <a:solidFill>
                  <a:srgbClr val="0000FF"/>
                </a:solidFill>
                <a:latin typeface="FangSong"/>
                <a:cs typeface="FangSong"/>
              </a:rPr>
              <a:t>训</a:t>
            </a:r>
            <a:r>
              <a:rPr sz="2000" b="1" spc="5" dirty="0">
                <a:solidFill>
                  <a:srgbClr val="0000FF"/>
                </a:solidFill>
                <a:latin typeface="FangSong"/>
                <a:cs typeface="FangSong"/>
              </a:rPr>
              <a:t>练</a:t>
            </a:r>
            <a:r>
              <a:rPr sz="2000" b="1" dirty="0">
                <a:solidFill>
                  <a:srgbClr val="0000FF"/>
                </a:solidFill>
                <a:latin typeface="Verdana"/>
                <a:cs typeface="Verdana"/>
              </a:rPr>
              <a:t>/</a:t>
            </a:r>
            <a:r>
              <a:rPr sz="2000" b="1" dirty="0">
                <a:solidFill>
                  <a:srgbClr val="0000FF"/>
                </a:solidFill>
                <a:latin typeface="FangSong"/>
                <a:cs typeface="FangSong"/>
              </a:rPr>
              <a:t>测</a:t>
            </a:r>
            <a:r>
              <a:rPr sz="2000" b="1" spc="-15" dirty="0">
                <a:solidFill>
                  <a:srgbClr val="0000FF"/>
                </a:solidFill>
                <a:latin typeface="FangSong"/>
                <a:cs typeface="FangSong"/>
              </a:rPr>
              <a:t>试</a:t>
            </a:r>
            <a:r>
              <a:rPr sz="2000" dirty="0">
                <a:latin typeface="FangSong"/>
                <a:cs typeface="FangSong"/>
              </a:rPr>
              <a:t>的结</a:t>
            </a:r>
            <a:r>
              <a:rPr sz="2000" spc="-15" dirty="0">
                <a:latin typeface="FangSong"/>
                <a:cs typeface="FangSong"/>
              </a:rPr>
              <a:t>果</a:t>
            </a:r>
            <a:r>
              <a:rPr sz="2000" dirty="0">
                <a:latin typeface="FangSong"/>
                <a:cs typeface="FangSong"/>
              </a:rPr>
              <a:t>，</a:t>
            </a:r>
            <a:r>
              <a:rPr sz="2000" b="1" dirty="0">
                <a:solidFill>
                  <a:srgbClr val="0000FF"/>
                </a:solidFill>
                <a:latin typeface="FangSong"/>
                <a:cs typeface="FangSong"/>
              </a:rPr>
              <a:t>多</a:t>
            </a:r>
            <a:r>
              <a:rPr sz="2000" b="1" spc="-15" dirty="0">
                <a:solidFill>
                  <a:srgbClr val="0000FF"/>
                </a:solidFill>
                <a:latin typeface="FangSong"/>
                <a:cs typeface="FangSong"/>
              </a:rPr>
              <a:t>分</a:t>
            </a:r>
            <a:r>
              <a:rPr sz="2000" b="1" dirty="0">
                <a:solidFill>
                  <a:srgbClr val="0000FF"/>
                </a:solidFill>
                <a:latin typeface="FangSong"/>
                <a:cs typeface="FangSong"/>
              </a:rPr>
              <a:t>类</a:t>
            </a:r>
            <a:r>
              <a:rPr sz="2000" dirty="0">
                <a:latin typeface="FangSong"/>
                <a:cs typeface="FangSong"/>
              </a:rPr>
              <a:t>的</a:t>
            </a:r>
            <a:r>
              <a:rPr sz="2000" spc="-15" dirty="0">
                <a:latin typeface="FangSong"/>
                <a:cs typeface="FangSong"/>
              </a:rPr>
              <a:t>两</a:t>
            </a:r>
            <a:r>
              <a:rPr sz="2000" dirty="0">
                <a:latin typeface="FangSong"/>
                <a:cs typeface="FangSong"/>
              </a:rPr>
              <a:t>两混</a:t>
            </a:r>
            <a:r>
              <a:rPr sz="2000" spc="-15" dirty="0">
                <a:latin typeface="FangSong"/>
                <a:cs typeface="FangSong"/>
              </a:rPr>
              <a:t>淆</a:t>
            </a:r>
            <a:r>
              <a:rPr sz="2000" dirty="0">
                <a:latin typeface="FangSong"/>
                <a:cs typeface="FangSong"/>
              </a:rPr>
              <a:t>矩</a:t>
            </a:r>
            <a:r>
              <a:rPr sz="2000" spc="5" dirty="0">
                <a:latin typeface="FangSong"/>
                <a:cs typeface="FangSong"/>
              </a:rPr>
              <a:t>阵</a:t>
            </a:r>
            <a:r>
              <a:rPr sz="2000" dirty="0">
                <a:latin typeface="Verdana"/>
                <a:cs typeface="Verdana"/>
              </a:rPr>
              <a:t>)</a:t>
            </a:r>
          </a:p>
        </p:txBody>
      </p:sp>
      <p:sp>
        <p:nvSpPr>
          <p:cNvPr id="4" name="object 4"/>
          <p:cNvSpPr/>
          <p:nvPr/>
        </p:nvSpPr>
        <p:spPr>
          <a:xfrm>
            <a:off x="207263" y="3198876"/>
            <a:ext cx="4197096" cy="25587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509259" y="3208020"/>
            <a:ext cx="2680716" cy="86105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748784" y="4113276"/>
            <a:ext cx="4216908" cy="158953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07263" y="3037332"/>
            <a:ext cx="4197350" cy="2944495"/>
          </a:xfrm>
          <a:custGeom>
            <a:avLst/>
            <a:gdLst/>
            <a:ahLst/>
            <a:cxnLst/>
            <a:rect l="l" t="t" r="r" b="b"/>
            <a:pathLst>
              <a:path w="4197350" h="2944495">
                <a:moveTo>
                  <a:pt x="0" y="2944368"/>
                </a:moveTo>
                <a:lnTo>
                  <a:pt x="4197096" y="2944368"/>
                </a:lnTo>
                <a:lnTo>
                  <a:pt x="4197096" y="0"/>
                </a:lnTo>
                <a:lnTo>
                  <a:pt x="0" y="0"/>
                </a:lnTo>
                <a:lnTo>
                  <a:pt x="0" y="2944368"/>
                </a:lnTo>
                <a:close/>
              </a:path>
            </a:pathLst>
          </a:custGeom>
          <a:ln w="12192">
            <a:solidFill>
              <a:srgbClr val="000000"/>
            </a:solidFill>
          </a:ln>
        </p:spPr>
        <p:txBody>
          <a:bodyPr wrap="square" lIns="0" tIns="0" rIns="0" bIns="0" rtlCol="0"/>
          <a:lstStyle/>
          <a:p>
            <a:endParaRPr/>
          </a:p>
        </p:txBody>
      </p:sp>
      <p:sp>
        <p:nvSpPr>
          <p:cNvPr id="8" name="object 8"/>
          <p:cNvSpPr/>
          <p:nvPr/>
        </p:nvSpPr>
        <p:spPr>
          <a:xfrm>
            <a:off x="4782311" y="3029711"/>
            <a:ext cx="4197350" cy="2944495"/>
          </a:xfrm>
          <a:custGeom>
            <a:avLst/>
            <a:gdLst/>
            <a:ahLst/>
            <a:cxnLst/>
            <a:rect l="l" t="t" r="r" b="b"/>
            <a:pathLst>
              <a:path w="4197350" h="2944495">
                <a:moveTo>
                  <a:pt x="0" y="2944368"/>
                </a:moveTo>
                <a:lnTo>
                  <a:pt x="4197095" y="2944368"/>
                </a:lnTo>
                <a:lnTo>
                  <a:pt x="4197095" y="0"/>
                </a:lnTo>
                <a:lnTo>
                  <a:pt x="0" y="0"/>
                </a:lnTo>
                <a:lnTo>
                  <a:pt x="0" y="2944368"/>
                </a:lnTo>
                <a:close/>
              </a:path>
            </a:pathLst>
          </a:custGeom>
          <a:ln w="12192">
            <a:solidFill>
              <a:srgbClr val="000000"/>
            </a:solidFill>
          </a:ln>
        </p:spPr>
        <p:txBody>
          <a:bodyPr wrap="square" lIns="0" tIns="0" rIns="0" bIns="0" rtlCol="0"/>
          <a:lstStyle/>
          <a:p>
            <a:endParaRPr/>
          </a:p>
        </p:txBody>
      </p:sp>
      <p:sp>
        <p:nvSpPr>
          <p:cNvPr id="9" name="object 9"/>
          <p:cNvSpPr txBox="1"/>
          <p:nvPr/>
        </p:nvSpPr>
        <p:spPr>
          <a:xfrm>
            <a:off x="207263" y="2223350"/>
            <a:ext cx="4197095" cy="830997"/>
          </a:xfrm>
          <a:prstGeom prst="rect">
            <a:avLst/>
          </a:prstGeom>
        </p:spPr>
        <p:txBody>
          <a:bodyPr vert="horz" wrap="square" lIns="0" tIns="0" rIns="0" bIns="0" rtlCol="0">
            <a:spAutoFit/>
          </a:bodyPr>
          <a:lstStyle/>
          <a:p>
            <a:pPr marL="12700">
              <a:lnSpc>
                <a:spcPct val="100000"/>
              </a:lnSpc>
            </a:pPr>
            <a:r>
              <a:rPr sz="1800" b="1" spc="10" dirty="0">
                <a:solidFill>
                  <a:srgbClr val="FF0000"/>
                </a:solidFill>
                <a:latin typeface="Hannotate SC"/>
                <a:cs typeface="Hannotate SC"/>
              </a:rPr>
              <a:t>宏</a:t>
            </a:r>
            <a:r>
              <a:rPr sz="1600" b="1" spc="-20" dirty="0">
                <a:solidFill>
                  <a:srgbClr val="FF0000"/>
                </a:solidFill>
                <a:latin typeface="Verdana"/>
                <a:cs typeface="Verdana"/>
              </a:rPr>
              <a:t>(macro</a:t>
            </a:r>
            <a:r>
              <a:rPr sz="1600" b="1" spc="-10" dirty="0">
                <a:solidFill>
                  <a:srgbClr val="FF0000"/>
                </a:solidFill>
                <a:latin typeface="Verdana"/>
                <a:cs typeface="Verdana"/>
              </a:rPr>
              <a:t>-</a:t>
            </a:r>
            <a:r>
              <a:rPr sz="1600" b="1" spc="-15" dirty="0">
                <a:solidFill>
                  <a:srgbClr val="FF0000"/>
                </a:solidFill>
                <a:latin typeface="Verdana"/>
                <a:cs typeface="Verdana"/>
              </a:rPr>
              <a:t>)</a:t>
            </a:r>
            <a:r>
              <a:rPr sz="1800" dirty="0">
                <a:latin typeface="FangSong"/>
                <a:cs typeface="FangSong"/>
              </a:rPr>
              <a:t>查准率、查全率、</a:t>
            </a:r>
            <a:r>
              <a:rPr sz="1800" spc="-20" dirty="0">
                <a:latin typeface="Verdana"/>
                <a:cs typeface="Verdana"/>
              </a:rPr>
              <a:t>F1</a:t>
            </a:r>
            <a:endParaRPr lang="en-US" spc="-20" dirty="0">
              <a:latin typeface="Verdana"/>
              <a:cs typeface="Verdana"/>
            </a:endParaRPr>
          </a:p>
          <a:p>
            <a:pPr marL="12700">
              <a:lnSpc>
                <a:spcPct val="100000"/>
              </a:lnSpc>
            </a:pPr>
            <a:r>
              <a:rPr lang="en-US" altLang="zh-CN" sz="1800" spc="-20" dirty="0">
                <a:latin typeface="Verdana"/>
                <a:cs typeface="Verdana"/>
              </a:rPr>
              <a:t>-</a:t>
            </a:r>
            <a:r>
              <a:rPr lang="zh-CN" altLang="en-US" sz="1800" spc="-20" dirty="0">
                <a:solidFill>
                  <a:srgbClr val="FF0000"/>
                </a:solidFill>
                <a:latin typeface="Verdana"/>
                <a:cs typeface="Verdana"/>
              </a:rPr>
              <a:t>各个混淆矩阵上先分别计算出</a:t>
            </a:r>
            <a:r>
              <a:rPr lang="en-US" altLang="zh-CN" sz="1800" spc="-20" dirty="0">
                <a:solidFill>
                  <a:srgbClr val="FF0000"/>
                </a:solidFill>
                <a:latin typeface="Verdana"/>
                <a:cs typeface="Verdana"/>
              </a:rPr>
              <a:t>P</a:t>
            </a:r>
            <a:r>
              <a:rPr lang="zh-CN" altLang="en-US" sz="1800" spc="-20" dirty="0">
                <a:solidFill>
                  <a:srgbClr val="FF0000"/>
                </a:solidFill>
                <a:latin typeface="Verdana"/>
                <a:cs typeface="Verdana"/>
              </a:rPr>
              <a:t>和</a:t>
            </a:r>
            <a:r>
              <a:rPr lang="en-US" altLang="zh-CN" sz="1800" spc="-20" dirty="0">
                <a:solidFill>
                  <a:srgbClr val="FF0000"/>
                </a:solidFill>
                <a:latin typeface="Verdana"/>
                <a:cs typeface="Verdana"/>
              </a:rPr>
              <a:t>R</a:t>
            </a:r>
            <a:r>
              <a:rPr lang="zh-CN" altLang="en-US" sz="1800" spc="-20" dirty="0">
                <a:solidFill>
                  <a:srgbClr val="FF0000"/>
                </a:solidFill>
                <a:latin typeface="Verdana"/>
                <a:cs typeface="Verdana"/>
              </a:rPr>
              <a:t>，再平均</a:t>
            </a:r>
            <a:endParaRPr sz="1800" dirty="0">
              <a:solidFill>
                <a:srgbClr val="FF0000"/>
              </a:solidFill>
              <a:latin typeface="Verdana"/>
              <a:cs typeface="Verdana"/>
            </a:endParaRPr>
          </a:p>
        </p:txBody>
      </p:sp>
      <p:sp>
        <p:nvSpPr>
          <p:cNvPr id="10" name="object 10"/>
          <p:cNvSpPr txBox="1"/>
          <p:nvPr/>
        </p:nvSpPr>
        <p:spPr>
          <a:xfrm>
            <a:off x="4782056" y="2216573"/>
            <a:ext cx="4183636" cy="830997"/>
          </a:xfrm>
          <a:prstGeom prst="rect">
            <a:avLst/>
          </a:prstGeom>
        </p:spPr>
        <p:txBody>
          <a:bodyPr vert="horz" wrap="square" lIns="0" tIns="0" rIns="0" bIns="0" rtlCol="0">
            <a:spAutoFit/>
          </a:bodyPr>
          <a:lstStyle/>
          <a:p>
            <a:pPr marL="12700">
              <a:lnSpc>
                <a:spcPct val="100000"/>
              </a:lnSpc>
            </a:pPr>
            <a:r>
              <a:rPr sz="1800" b="1" spc="5" dirty="0">
                <a:solidFill>
                  <a:srgbClr val="FF0000"/>
                </a:solidFill>
                <a:latin typeface="Hannotate SC"/>
                <a:cs typeface="Hannotate SC"/>
              </a:rPr>
              <a:t>微</a:t>
            </a:r>
            <a:r>
              <a:rPr sz="1600" b="1" spc="-20" dirty="0">
                <a:solidFill>
                  <a:srgbClr val="FF0000"/>
                </a:solidFill>
                <a:latin typeface="Verdana"/>
                <a:cs typeface="Verdana"/>
              </a:rPr>
              <a:t>(mi</a:t>
            </a:r>
            <a:r>
              <a:rPr sz="1600" b="1" spc="-15" dirty="0">
                <a:solidFill>
                  <a:srgbClr val="FF0000"/>
                </a:solidFill>
                <a:latin typeface="Verdana"/>
                <a:cs typeface="Verdana"/>
              </a:rPr>
              <a:t>c</a:t>
            </a:r>
            <a:r>
              <a:rPr sz="1600" b="1" spc="-20" dirty="0">
                <a:solidFill>
                  <a:srgbClr val="FF0000"/>
                </a:solidFill>
                <a:latin typeface="Verdana"/>
                <a:cs typeface="Verdana"/>
              </a:rPr>
              <a:t>ro</a:t>
            </a:r>
            <a:r>
              <a:rPr sz="1600" b="1" spc="-10" dirty="0">
                <a:solidFill>
                  <a:srgbClr val="FF0000"/>
                </a:solidFill>
                <a:latin typeface="Verdana"/>
                <a:cs typeface="Verdana"/>
              </a:rPr>
              <a:t>-</a:t>
            </a:r>
            <a:r>
              <a:rPr sz="1600" b="1" spc="-15" dirty="0">
                <a:solidFill>
                  <a:srgbClr val="FF0000"/>
                </a:solidFill>
                <a:latin typeface="Verdana"/>
                <a:cs typeface="Verdana"/>
              </a:rPr>
              <a:t>)</a:t>
            </a:r>
            <a:r>
              <a:rPr sz="1800" spc="-5" dirty="0">
                <a:latin typeface="FangSong"/>
                <a:cs typeface="FangSong"/>
              </a:rPr>
              <a:t>查准率、查全率、</a:t>
            </a:r>
            <a:r>
              <a:rPr sz="1800" spc="-5" dirty="0">
                <a:latin typeface="Verdana"/>
                <a:cs typeface="Verdana"/>
              </a:rPr>
              <a:t>F1</a:t>
            </a:r>
            <a:endParaRPr lang="en-US" sz="1800" spc="-5" dirty="0">
              <a:latin typeface="Verdana"/>
              <a:cs typeface="Verdana"/>
            </a:endParaRPr>
          </a:p>
          <a:p>
            <a:pPr marL="12700"/>
            <a:r>
              <a:rPr lang="en-US" altLang="zh-CN" spc="-20" dirty="0">
                <a:latin typeface="Verdana"/>
                <a:cs typeface="Verdana"/>
              </a:rPr>
              <a:t>-</a:t>
            </a:r>
            <a:r>
              <a:rPr lang="zh-CN" altLang="en-US" spc="-20" dirty="0">
                <a:solidFill>
                  <a:srgbClr val="FF0000"/>
                </a:solidFill>
                <a:latin typeface="Verdana"/>
                <a:cs typeface="Verdana"/>
              </a:rPr>
              <a:t>各个混淆矩阵上先求出平均，再分别计算出</a:t>
            </a:r>
            <a:r>
              <a:rPr lang="en-US" altLang="zh-CN" spc="-20" dirty="0">
                <a:solidFill>
                  <a:srgbClr val="FF0000"/>
                </a:solidFill>
                <a:latin typeface="Verdana"/>
                <a:cs typeface="Verdana"/>
              </a:rPr>
              <a:t>P</a:t>
            </a:r>
            <a:r>
              <a:rPr lang="zh-CN" altLang="en-US" spc="-20" dirty="0">
                <a:solidFill>
                  <a:srgbClr val="FF0000"/>
                </a:solidFill>
                <a:latin typeface="Verdana"/>
                <a:cs typeface="Verdana"/>
              </a:rPr>
              <a:t>和</a:t>
            </a:r>
            <a:r>
              <a:rPr lang="en-US" altLang="zh-CN" spc="-20" dirty="0">
                <a:solidFill>
                  <a:srgbClr val="FF0000"/>
                </a:solidFill>
                <a:latin typeface="Verdana"/>
                <a:cs typeface="Verdana"/>
              </a:rPr>
              <a:t>R</a:t>
            </a:r>
            <a:endParaRPr lang="zh-CN" altLang="en-US">
              <a:solidFill>
                <a:srgbClr val="FF0000"/>
              </a:solidFill>
              <a:latin typeface="Verdana"/>
              <a:cs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30" dirty="0"/>
              <a:t>ROC</a:t>
            </a:r>
            <a:r>
              <a:rPr sz="2800" spc="-15" dirty="0"/>
              <a:t>,</a:t>
            </a:r>
            <a:r>
              <a:rPr sz="2800" dirty="0"/>
              <a:t> </a:t>
            </a:r>
            <a:r>
              <a:rPr sz="2800" spc="-35" dirty="0"/>
              <a:t>A</a:t>
            </a:r>
            <a:r>
              <a:rPr sz="2800" spc="-20" dirty="0"/>
              <a:t>UC</a:t>
            </a:r>
            <a:endParaRPr sz="2800"/>
          </a:p>
        </p:txBody>
      </p:sp>
      <p:sp>
        <p:nvSpPr>
          <p:cNvPr id="11" name="object 11"/>
          <p:cNvSpPr txBox="1"/>
          <p:nvPr/>
        </p:nvSpPr>
        <p:spPr>
          <a:xfrm>
            <a:off x="257024" y="1068458"/>
            <a:ext cx="8658376" cy="4834337"/>
          </a:xfrm>
          <a:prstGeom prst="rect">
            <a:avLst/>
          </a:prstGeom>
        </p:spPr>
        <p:txBody>
          <a:bodyPr vert="horz" wrap="square" lIns="0" tIns="0" rIns="0" bIns="0" rtlCol="0">
            <a:spAutoFit/>
          </a:bodyPr>
          <a:lstStyle/>
          <a:p>
            <a:pPr marL="355600" indent="-342900">
              <a:lnSpc>
                <a:spcPct val="120000"/>
              </a:lnSpc>
              <a:buFont typeface="Arial" charset="0"/>
              <a:buChar char="•"/>
            </a:pPr>
            <a:r>
              <a:rPr lang="zh-CN" altLang="en-US" sz="2400" spc="-30" dirty="0">
                <a:latin typeface="Verdana"/>
                <a:cs typeface="Verdana"/>
              </a:rPr>
              <a:t>很多学习器是为测试样本产生一个</a:t>
            </a:r>
            <a:r>
              <a:rPr lang="zh-CN" altLang="en-US" sz="2400" b="1" spc="-30" dirty="0">
                <a:solidFill>
                  <a:srgbClr val="FF0000"/>
                </a:solidFill>
                <a:latin typeface="Verdana"/>
                <a:cs typeface="Verdana"/>
              </a:rPr>
              <a:t>实值或概率预测</a:t>
            </a:r>
            <a:r>
              <a:rPr lang="zh-CN" altLang="en-US" sz="2400" spc="-30" dirty="0">
                <a:latin typeface="Verdana"/>
                <a:cs typeface="Verdana"/>
              </a:rPr>
              <a:t>；</a:t>
            </a:r>
            <a:endParaRPr lang="en-US" altLang="zh-CN" sz="2400" spc="-30" dirty="0">
              <a:latin typeface="Verdana"/>
              <a:cs typeface="Verdana"/>
            </a:endParaRPr>
          </a:p>
          <a:p>
            <a:pPr marL="355600" indent="-342900">
              <a:lnSpc>
                <a:spcPct val="120000"/>
              </a:lnSpc>
              <a:buFont typeface="Arial" charset="0"/>
              <a:buChar char="•"/>
            </a:pPr>
            <a:r>
              <a:rPr lang="zh-CN" altLang="en-US" sz="2400" spc="-30" dirty="0">
                <a:latin typeface="Verdana"/>
                <a:cs typeface="Verdana"/>
              </a:rPr>
              <a:t>将预测值与一个分类</a:t>
            </a:r>
            <a:r>
              <a:rPr lang="zh-CN" altLang="en-US" sz="2400" spc="-30" dirty="0" smtClean="0">
                <a:latin typeface="Verdana"/>
                <a:cs typeface="Verdana"/>
              </a:rPr>
              <a:t>阈值</a:t>
            </a:r>
            <a:r>
              <a:rPr lang="en-US" altLang="zh-CN" sz="2400" spc="-30" dirty="0" smtClean="0">
                <a:latin typeface="Verdana"/>
                <a:cs typeface="Verdana"/>
              </a:rPr>
              <a:t>t</a:t>
            </a:r>
            <a:r>
              <a:rPr lang="zh-CN" altLang="en-US" sz="2400" spc="-30" dirty="0" smtClean="0">
                <a:latin typeface="Verdana"/>
                <a:cs typeface="Verdana"/>
              </a:rPr>
              <a:t>进行</a:t>
            </a:r>
            <a:r>
              <a:rPr lang="zh-CN" altLang="en-US" sz="2400" spc="-30" dirty="0">
                <a:latin typeface="Verdana"/>
                <a:cs typeface="Verdana"/>
              </a:rPr>
              <a:t>比较，大于 </a:t>
            </a:r>
            <a:r>
              <a:rPr lang="en-US" altLang="zh-CN" sz="2400" spc="-30" dirty="0">
                <a:latin typeface="Verdana"/>
                <a:cs typeface="Verdana"/>
              </a:rPr>
              <a:t>t</a:t>
            </a:r>
            <a:r>
              <a:rPr lang="zh-CN" altLang="en-US" sz="2400" spc="-30" dirty="0">
                <a:latin typeface="Verdana"/>
                <a:cs typeface="Verdana"/>
              </a:rPr>
              <a:t> 分为正例，否则为反类。这个值 </a:t>
            </a:r>
            <a:r>
              <a:rPr lang="en-US" altLang="zh-CN" sz="2400" b="1" spc="-30" dirty="0">
                <a:solidFill>
                  <a:srgbClr val="FF0000"/>
                </a:solidFill>
                <a:latin typeface="Verdana"/>
                <a:cs typeface="Verdana"/>
              </a:rPr>
              <a:t>t</a:t>
            </a:r>
            <a:r>
              <a:rPr lang="zh-CN" altLang="en-US" sz="2400" b="1" spc="-30" dirty="0">
                <a:solidFill>
                  <a:srgbClr val="FF0000"/>
                </a:solidFill>
                <a:latin typeface="Verdana"/>
                <a:cs typeface="Verdana"/>
              </a:rPr>
              <a:t> 直接决定了机器的泛化能力</a:t>
            </a:r>
            <a:r>
              <a:rPr lang="zh-CN" altLang="en-US" sz="2400" spc="-30" dirty="0">
                <a:latin typeface="Verdana"/>
                <a:cs typeface="Verdana"/>
              </a:rPr>
              <a:t>。</a:t>
            </a:r>
            <a:endParaRPr lang="en-US" altLang="zh-CN" sz="2400" spc="-30" dirty="0">
              <a:latin typeface="Verdana"/>
              <a:cs typeface="Verdana"/>
            </a:endParaRPr>
          </a:p>
          <a:p>
            <a:pPr marL="355600" indent="-342900">
              <a:lnSpc>
                <a:spcPct val="120000"/>
              </a:lnSpc>
              <a:buFont typeface="Arial" charset="0"/>
              <a:buChar char="•"/>
            </a:pPr>
            <a:r>
              <a:rPr lang="zh-CN" altLang="en-US" sz="2400" spc="-30" dirty="0">
                <a:latin typeface="Verdana"/>
                <a:cs typeface="Verdana"/>
              </a:rPr>
              <a:t>如：神经网络一般是对每个测试样本预测 </a:t>
            </a:r>
            <a:r>
              <a:rPr lang="en-US" altLang="zh-CN" sz="2400" spc="-30" dirty="0">
                <a:latin typeface="Verdana"/>
                <a:cs typeface="Verdana"/>
              </a:rPr>
              <a:t>[0.0,</a:t>
            </a:r>
            <a:r>
              <a:rPr lang="zh-CN" altLang="en-US" sz="2400" spc="-30" dirty="0">
                <a:latin typeface="Verdana"/>
                <a:cs typeface="Verdana"/>
              </a:rPr>
              <a:t> </a:t>
            </a:r>
            <a:r>
              <a:rPr lang="en-US" altLang="zh-CN" sz="2400" spc="-30" dirty="0">
                <a:latin typeface="Verdana"/>
                <a:cs typeface="Verdana"/>
              </a:rPr>
              <a:t>1.0]</a:t>
            </a:r>
            <a:r>
              <a:rPr lang="zh-CN" altLang="en-US" sz="2400" spc="-30" dirty="0">
                <a:latin typeface="Verdana"/>
                <a:cs typeface="Verdana"/>
              </a:rPr>
              <a:t>之间的值</a:t>
            </a:r>
            <a:r>
              <a:rPr lang="zh-CN" altLang="en-US" sz="2400" dirty="0">
                <a:latin typeface="Times New Roman"/>
                <a:cs typeface="Times New Roman"/>
              </a:rPr>
              <a:t>，再与阈值 </a:t>
            </a:r>
            <a:r>
              <a:rPr lang="en-US" altLang="zh-CN" sz="2400" dirty="0">
                <a:latin typeface="Times New Roman"/>
                <a:cs typeface="Times New Roman"/>
              </a:rPr>
              <a:t>0.5</a:t>
            </a:r>
            <a:r>
              <a:rPr lang="zh-CN" altLang="en-US" sz="2400" dirty="0">
                <a:latin typeface="Times New Roman"/>
                <a:cs typeface="Times New Roman"/>
              </a:rPr>
              <a:t> 进行比较；</a:t>
            </a:r>
            <a:endParaRPr lang="en-US" altLang="zh-CN" sz="2400" dirty="0">
              <a:latin typeface="Times New Roman"/>
              <a:cs typeface="Times New Roman"/>
            </a:endParaRPr>
          </a:p>
          <a:p>
            <a:pPr marL="355600" indent="-342900">
              <a:lnSpc>
                <a:spcPct val="120000"/>
              </a:lnSpc>
              <a:buFont typeface="Arial" charset="0"/>
              <a:buChar char="•"/>
            </a:pPr>
            <a:r>
              <a:rPr lang="zh-CN" altLang="en-US" sz="2400" spc="-30" dirty="0">
                <a:latin typeface="Times New Roman"/>
                <a:cs typeface="Times New Roman"/>
              </a:rPr>
              <a:t>根据预测的实值，将</a:t>
            </a:r>
            <a:r>
              <a:rPr lang="zh-CN" altLang="en-US" sz="2400" spc="-30" dirty="0">
                <a:solidFill>
                  <a:srgbClr val="FF0000"/>
                </a:solidFill>
                <a:latin typeface="Times New Roman"/>
                <a:cs typeface="Times New Roman"/>
              </a:rPr>
              <a:t>测试样本进行排序</a:t>
            </a:r>
            <a:r>
              <a:rPr lang="zh-CN" altLang="en-US" sz="2400" spc="-30" dirty="0">
                <a:latin typeface="Times New Roman"/>
                <a:cs typeface="Times New Roman"/>
              </a:rPr>
              <a:t>：</a:t>
            </a:r>
            <a:endParaRPr lang="en-US" altLang="zh-CN" sz="2400" spc="-30" dirty="0">
              <a:latin typeface="Times New Roman"/>
              <a:cs typeface="Times New Roman"/>
            </a:endParaRPr>
          </a:p>
          <a:p>
            <a:pPr marL="812800" lvl="1" indent="-342900">
              <a:lnSpc>
                <a:spcPct val="120000"/>
              </a:lnSpc>
              <a:buFont typeface="Wingdings" charset="2"/>
              <a:buChar char="Ø"/>
            </a:pPr>
            <a:r>
              <a:rPr lang="zh-CN" altLang="en-US" sz="2000" spc="-30" dirty="0">
                <a:solidFill>
                  <a:srgbClr val="FF0000"/>
                </a:solidFill>
                <a:latin typeface="Times New Roman"/>
                <a:cs typeface="Times New Roman"/>
              </a:rPr>
              <a:t>最可能是正例</a:t>
            </a:r>
            <a:r>
              <a:rPr lang="zh-CN" altLang="en-US" sz="2000" spc="-30" dirty="0">
                <a:latin typeface="Times New Roman"/>
                <a:cs typeface="Times New Roman"/>
              </a:rPr>
              <a:t>的排在最前；</a:t>
            </a:r>
            <a:endParaRPr lang="en-US" altLang="zh-CN" sz="2000" spc="-30" dirty="0">
              <a:latin typeface="Times New Roman"/>
              <a:cs typeface="Times New Roman"/>
            </a:endParaRPr>
          </a:p>
          <a:p>
            <a:pPr marL="812800" lvl="1" indent="-342900">
              <a:lnSpc>
                <a:spcPct val="120000"/>
              </a:lnSpc>
              <a:buFont typeface="Wingdings" charset="2"/>
              <a:buChar char="Ø"/>
            </a:pPr>
            <a:r>
              <a:rPr lang="zh-CN" altLang="en-US" sz="2000" spc="-30" dirty="0">
                <a:solidFill>
                  <a:srgbClr val="FF0000"/>
                </a:solidFill>
                <a:latin typeface="Times New Roman"/>
                <a:cs typeface="Times New Roman"/>
              </a:rPr>
              <a:t>最不可能是正例</a:t>
            </a:r>
            <a:r>
              <a:rPr lang="zh-CN" altLang="en-US" sz="2000" spc="-30" dirty="0">
                <a:latin typeface="Times New Roman"/>
                <a:cs typeface="Times New Roman"/>
              </a:rPr>
              <a:t>的排在最后；</a:t>
            </a:r>
            <a:endParaRPr lang="en-US" altLang="zh-CN" sz="2000" spc="-30" dirty="0">
              <a:latin typeface="Times New Roman"/>
              <a:cs typeface="Times New Roman"/>
            </a:endParaRPr>
          </a:p>
          <a:p>
            <a:pPr marL="812800" lvl="1" indent="-342900">
              <a:lnSpc>
                <a:spcPct val="120000"/>
              </a:lnSpc>
              <a:buFont typeface="Wingdings" charset="2"/>
              <a:buChar char="Ø"/>
            </a:pPr>
            <a:r>
              <a:rPr lang="zh-CN" altLang="en-US" sz="2000" spc="-30" dirty="0">
                <a:latin typeface="Times New Roman"/>
                <a:cs typeface="Times New Roman"/>
              </a:rPr>
              <a:t>寻找某个截断点 </a:t>
            </a:r>
            <a:r>
              <a:rPr lang="en-US" altLang="zh-CN" sz="2000" spc="-30" dirty="0">
                <a:latin typeface="Times New Roman"/>
                <a:cs typeface="Times New Roman"/>
              </a:rPr>
              <a:t>(cut</a:t>
            </a:r>
            <a:r>
              <a:rPr lang="zh-CN" altLang="en-US" sz="2000" spc="-30" dirty="0">
                <a:latin typeface="Times New Roman"/>
                <a:cs typeface="Times New Roman"/>
              </a:rPr>
              <a:t> </a:t>
            </a:r>
            <a:r>
              <a:rPr lang="en-US" altLang="zh-CN" sz="2000" spc="-30" dirty="0">
                <a:latin typeface="Times New Roman"/>
                <a:cs typeface="Times New Roman"/>
              </a:rPr>
              <a:t>point)</a:t>
            </a:r>
            <a:r>
              <a:rPr lang="zh-CN" altLang="en-US" sz="2000" spc="-30" dirty="0">
                <a:latin typeface="Times New Roman"/>
                <a:cs typeface="Times New Roman"/>
              </a:rPr>
              <a:t> 将样本分为两个部分，</a:t>
            </a:r>
            <a:r>
              <a:rPr lang="zh-CN" altLang="en-US" sz="2000" spc="-30" dirty="0">
                <a:solidFill>
                  <a:srgbClr val="FF0000"/>
                </a:solidFill>
                <a:latin typeface="Times New Roman"/>
                <a:cs typeface="Times New Roman"/>
              </a:rPr>
              <a:t>前正 </a:t>
            </a:r>
            <a:r>
              <a:rPr lang="en-US" altLang="zh-CN" sz="2000" spc="-30" dirty="0">
                <a:solidFill>
                  <a:srgbClr val="FF0000"/>
                </a:solidFill>
                <a:latin typeface="Times New Roman"/>
                <a:cs typeface="Times New Roman"/>
              </a:rPr>
              <a:t>||</a:t>
            </a:r>
            <a:r>
              <a:rPr lang="zh-CN" altLang="en-US" sz="2000" spc="-30" dirty="0">
                <a:solidFill>
                  <a:srgbClr val="FF0000"/>
                </a:solidFill>
                <a:latin typeface="Times New Roman"/>
                <a:cs typeface="Times New Roman"/>
              </a:rPr>
              <a:t> 后负</a:t>
            </a:r>
            <a:endParaRPr lang="en-US" altLang="zh-CN" sz="2000" spc="-30" dirty="0">
              <a:solidFill>
                <a:srgbClr val="FF0000"/>
              </a:solidFill>
              <a:latin typeface="Times New Roman"/>
              <a:cs typeface="Times New Roman"/>
            </a:endParaRPr>
          </a:p>
          <a:p>
            <a:pPr marL="812800" lvl="1" indent="-342900">
              <a:lnSpc>
                <a:spcPct val="120000"/>
              </a:lnSpc>
              <a:buFont typeface="Wingdings" charset="2"/>
              <a:buChar char="Ø"/>
            </a:pPr>
            <a:r>
              <a:rPr lang="zh-CN" altLang="en-US" sz="2000" spc="-30" dirty="0">
                <a:latin typeface="Verdana"/>
                <a:cs typeface="Verdana"/>
              </a:rPr>
              <a:t>不同的任务中，根据任务需求来采用不同的截断点：</a:t>
            </a:r>
            <a:endParaRPr lang="en-US" altLang="zh-CN" sz="2000" spc="-30" dirty="0">
              <a:latin typeface="Verdana"/>
              <a:cs typeface="Verdana"/>
            </a:endParaRPr>
          </a:p>
          <a:p>
            <a:pPr marL="1270000" lvl="2" indent="-342900">
              <a:lnSpc>
                <a:spcPct val="120000"/>
              </a:lnSpc>
              <a:buFont typeface="Wingdings" charset="2"/>
              <a:buChar char="u"/>
            </a:pPr>
            <a:r>
              <a:rPr lang="zh-CN" altLang="en-US" sz="2000" spc="-30" dirty="0">
                <a:latin typeface="Verdana"/>
                <a:cs typeface="Verdana"/>
              </a:rPr>
              <a:t>更重视</a:t>
            </a:r>
            <a:r>
              <a:rPr lang="en-US" altLang="zh-CN" sz="2000" spc="-30" dirty="0">
                <a:latin typeface="Verdana"/>
                <a:cs typeface="Verdana"/>
              </a:rPr>
              <a:t>P</a:t>
            </a:r>
            <a:r>
              <a:rPr lang="zh-CN" altLang="en-US" sz="2000" spc="-30" dirty="0">
                <a:latin typeface="Verdana"/>
                <a:cs typeface="Verdana"/>
              </a:rPr>
              <a:t>，则可选择排序</a:t>
            </a:r>
            <a:r>
              <a:rPr lang="zh-CN" altLang="en-US" sz="2000" spc="-30" dirty="0">
                <a:solidFill>
                  <a:srgbClr val="FF0000"/>
                </a:solidFill>
                <a:latin typeface="Verdana"/>
                <a:cs typeface="Verdana"/>
              </a:rPr>
              <a:t>靠前</a:t>
            </a:r>
            <a:r>
              <a:rPr lang="zh-CN" altLang="en-US" sz="2000" spc="-30" dirty="0">
                <a:latin typeface="Verdana"/>
                <a:cs typeface="Verdana"/>
              </a:rPr>
              <a:t>的位置截断；</a:t>
            </a:r>
            <a:endParaRPr lang="en-US" altLang="zh-CN" sz="2000" spc="-30" dirty="0">
              <a:latin typeface="Verdana"/>
              <a:cs typeface="Verdana"/>
            </a:endParaRPr>
          </a:p>
          <a:p>
            <a:pPr marL="1270000" lvl="2" indent="-342900">
              <a:lnSpc>
                <a:spcPct val="120000"/>
              </a:lnSpc>
              <a:buFont typeface="Wingdings" charset="2"/>
              <a:buChar char="u"/>
            </a:pPr>
            <a:r>
              <a:rPr lang="zh-CN" altLang="en-US" sz="2000" spc="-30" dirty="0">
                <a:latin typeface="Verdana"/>
                <a:cs typeface="Verdana"/>
              </a:rPr>
              <a:t>更重视</a:t>
            </a:r>
            <a:r>
              <a:rPr lang="en-US" altLang="zh-CN" sz="2000" spc="-30" dirty="0">
                <a:latin typeface="Verdana"/>
                <a:cs typeface="Verdana"/>
              </a:rPr>
              <a:t>R</a:t>
            </a:r>
            <a:r>
              <a:rPr lang="zh-CN" altLang="en-US" sz="2000" spc="-30" dirty="0">
                <a:latin typeface="Verdana"/>
                <a:cs typeface="Verdana"/>
              </a:rPr>
              <a:t>，则可选择排序</a:t>
            </a:r>
            <a:r>
              <a:rPr lang="zh-CN" altLang="en-US" sz="2000" spc="-30" dirty="0">
                <a:solidFill>
                  <a:srgbClr val="FF0000"/>
                </a:solidFill>
                <a:latin typeface="Verdana"/>
                <a:cs typeface="Verdana"/>
              </a:rPr>
              <a:t>靠后</a:t>
            </a:r>
            <a:r>
              <a:rPr lang="zh-CN" altLang="en-US" sz="2000" spc="-30" dirty="0">
                <a:latin typeface="Verdana"/>
                <a:cs typeface="Verdana"/>
              </a:rPr>
              <a:t>的位置截断。</a:t>
            </a:r>
            <a:endParaRPr lang="en-US" altLang="zh-CN" sz="2000" spc="-30" dirty="0">
              <a:latin typeface="Verdana"/>
              <a:cs typeface="Verdana"/>
            </a:endParaRPr>
          </a:p>
        </p:txBody>
      </p:sp>
    </p:spTree>
    <p:extLst>
      <p:ext uri="{BB962C8B-B14F-4D97-AF65-F5344CB8AC3E}">
        <p14:creationId xmlns:p14="http://schemas.microsoft.com/office/powerpoint/2010/main" val="1643951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ROC</a:t>
            </a:r>
            <a:endParaRPr lang="zh-CN" altLang="en-US" dirty="0"/>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16754D"/>
              </a:buClr>
              <a:buFont typeface="Wingdings" panose="05000000000000000000" pitchFamily="2" charset="2"/>
              <a:buNone/>
            </a:pPr>
            <a:endParaRPr lang="zh-CN" altLang="en-US" dirty="0">
              <a:solidFill>
                <a:prstClr val="black"/>
              </a:solidFill>
            </a:endParaRPr>
          </a:p>
        </p:txBody>
      </p:sp>
      <p:sp>
        <p:nvSpPr>
          <p:cNvPr id="4" name="矩形 3">
            <a:extLst>
              <a:ext uri="{FF2B5EF4-FFF2-40B4-BE49-F238E27FC236}">
                <a16:creationId xmlns="" xmlns:a16="http://schemas.microsoft.com/office/drawing/2014/main" id="{82FDDFD6-3B8B-A449-8383-9A9F98DD8020}"/>
              </a:ext>
            </a:extLst>
          </p:cNvPr>
          <p:cNvSpPr/>
          <p:nvPr/>
        </p:nvSpPr>
        <p:spPr>
          <a:xfrm>
            <a:off x="76200" y="990600"/>
            <a:ext cx="9067800" cy="4154984"/>
          </a:xfrm>
          <a:prstGeom prst="rect">
            <a:avLst/>
          </a:prstGeom>
        </p:spPr>
        <p:txBody>
          <a:bodyPr wrap="square">
            <a:spAutoFit/>
          </a:bodyPr>
          <a:lstStyle/>
          <a:p>
            <a:pPr marL="342900" indent="-342900">
              <a:buFont typeface="Arial" panose="020B0604020202020204" pitchFamily="34" charset="0"/>
              <a:buChar char="•"/>
            </a:pPr>
            <a:r>
              <a:rPr lang="en" altLang="zh-CN" sz="2400" dirty="0"/>
              <a:t>ROC</a:t>
            </a:r>
            <a:r>
              <a:rPr lang="zh-CN" altLang="en-US" sz="2400" dirty="0"/>
              <a:t>曲线（</a:t>
            </a:r>
            <a:r>
              <a:rPr lang="en" altLang="zh-CN" sz="2400" dirty="0"/>
              <a:t>Receiver operating characteristic curve</a:t>
            </a:r>
            <a:r>
              <a:rPr lang="zh-CN" altLang="en" sz="2400" dirty="0"/>
              <a:t>），</a:t>
            </a:r>
            <a:r>
              <a:rPr lang="en" altLang="zh-CN" sz="2400" dirty="0"/>
              <a:t>ROC</a:t>
            </a:r>
            <a:r>
              <a:rPr lang="zh-CN" altLang="en-US" sz="2400" dirty="0"/>
              <a:t>曲线其实是</a:t>
            </a:r>
            <a:r>
              <a:rPr lang="zh-CN" altLang="en-US" sz="2400" dirty="0">
                <a:solidFill>
                  <a:srgbClr val="FF0000"/>
                </a:solidFill>
              </a:rPr>
              <a:t>多个混淆矩阵的结果组合</a:t>
            </a:r>
            <a:r>
              <a:rPr lang="zh-CN" altLang="en-US" sz="2400" dirty="0"/>
              <a:t>，如果在上述模型中我们没有定好阈值，而是</a:t>
            </a:r>
            <a:r>
              <a:rPr lang="zh-CN" altLang="en-US" sz="2400" dirty="0">
                <a:solidFill>
                  <a:srgbClr val="0000FF"/>
                </a:solidFill>
              </a:rPr>
              <a:t>将模型对于</a:t>
            </a:r>
            <a:r>
              <a:rPr lang="zh-CN" altLang="en-US" sz="2400" dirty="0">
                <a:solidFill>
                  <a:srgbClr val="FF0000"/>
                </a:solidFill>
              </a:rPr>
              <a:t>每个测试数据</a:t>
            </a:r>
            <a:r>
              <a:rPr lang="zh-CN" altLang="en-US" sz="2400" dirty="0">
                <a:solidFill>
                  <a:srgbClr val="0000FF"/>
                </a:solidFill>
              </a:rPr>
              <a:t>预测结果从高到低排序，将</a:t>
            </a:r>
            <a:r>
              <a:rPr lang="zh-CN" altLang="en-US" sz="2400" dirty="0">
                <a:solidFill>
                  <a:srgbClr val="FF0000"/>
                </a:solidFill>
              </a:rPr>
              <a:t>每个概率值依次作为阈值</a:t>
            </a:r>
            <a:r>
              <a:rPr lang="zh-CN" altLang="en-US" sz="2400" dirty="0">
                <a:solidFill>
                  <a:srgbClr val="0000FF"/>
                </a:solidFill>
              </a:rPr>
              <a:t>，那么就有多个混淆矩阵</a:t>
            </a:r>
            <a:r>
              <a:rPr lang="zh-CN" altLang="en-US" sz="2400" dirty="0"/>
              <a:t>。</a:t>
            </a:r>
            <a:endParaRPr lang="en-US" altLang="zh-CN"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zh-CN" altLang="en-US" sz="2400" dirty="0"/>
              <a:t>对于</a:t>
            </a:r>
            <a:r>
              <a:rPr lang="zh-CN" altLang="en-US" sz="2400" dirty="0">
                <a:solidFill>
                  <a:srgbClr val="0000FF"/>
                </a:solidFill>
              </a:rPr>
              <a:t>每个混淆矩阵</a:t>
            </a:r>
            <a:r>
              <a:rPr lang="zh-CN" altLang="en-US" sz="2400" dirty="0"/>
              <a:t>，我们计算两个指标</a:t>
            </a:r>
            <a:r>
              <a:rPr lang="en" altLang="zh-CN" sz="2400" b="1" dirty="0"/>
              <a:t>TPR</a:t>
            </a:r>
            <a:r>
              <a:rPr lang="zh-CN" altLang="en" sz="2400" b="1" dirty="0"/>
              <a:t>（</a:t>
            </a:r>
            <a:r>
              <a:rPr lang="en" altLang="zh-CN" sz="2400" b="1" dirty="0"/>
              <a:t>True positive rate</a:t>
            </a:r>
            <a:r>
              <a:rPr lang="zh-CN" altLang="en" sz="2400" b="1" dirty="0"/>
              <a:t>）</a:t>
            </a:r>
            <a:r>
              <a:rPr lang="zh-CN" altLang="en-US" sz="2400" dirty="0"/>
              <a:t>和</a:t>
            </a:r>
            <a:r>
              <a:rPr lang="en" altLang="zh-CN" sz="2400" b="1" dirty="0"/>
              <a:t>FPR</a:t>
            </a:r>
            <a:r>
              <a:rPr lang="zh-CN" altLang="en" sz="2400" b="1" dirty="0"/>
              <a:t>（</a:t>
            </a:r>
            <a:r>
              <a:rPr lang="en" altLang="zh-CN" sz="2400" b="1" dirty="0"/>
              <a:t>False positive rate</a:t>
            </a:r>
            <a:r>
              <a:rPr lang="zh-CN" altLang="en" sz="2400" b="1" dirty="0"/>
              <a:t>）</a:t>
            </a:r>
            <a:r>
              <a:rPr lang="zh-CN" altLang="en-US" sz="2400" b="1" dirty="0"/>
              <a:t>：</a:t>
            </a:r>
            <a:endParaRPr lang="en-US" altLang="zh-CN" sz="2400" dirty="0"/>
          </a:p>
          <a:p>
            <a:pPr marL="800100" lvl="1" indent="-342900">
              <a:buFont typeface="Wingdings" pitchFamily="2" charset="2"/>
              <a:buChar char="ü"/>
            </a:pPr>
            <a:r>
              <a:rPr lang="en" altLang="zh-CN" sz="2400" dirty="0">
                <a:solidFill>
                  <a:srgbClr val="0000FF"/>
                </a:solidFill>
              </a:rPr>
              <a:t>TPR=TP/(TP+FN)=Recall</a:t>
            </a:r>
            <a:r>
              <a:rPr lang="zh-CN" altLang="en" sz="2400" dirty="0"/>
              <a:t>，</a:t>
            </a:r>
            <a:r>
              <a:rPr lang="en" altLang="zh-CN" sz="2400" dirty="0">
                <a:solidFill>
                  <a:srgbClr val="0000FF"/>
                </a:solidFill>
              </a:rPr>
              <a:t>TPR</a:t>
            </a:r>
            <a:r>
              <a:rPr lang="zh-CN" altLang="en-US" sz="2400" dirty="0">
                <a:solidFill>
                  <a:srgbClr val="0000FF"/>
                </a:solidFill>
              </a:rPr>
              <a:t>就是召回率</a:t>
            </a:r>
            <a:r>
              <a:rPr lang="zh-CN" altLang="en-US" sz="2400" dirty="0"/>
              <a:t>。</a:t>
            </a:r>
            <a:endParaRPr lang="en-US" altLang="zh-CN" sz="2400" dirty="0"/>
          </a:p>
          <a:p>
            <a:pPr marL="800100" lvl="1" indent="-342900">
              <a:buFont typeface="Wingdings" pitchFamily="2" charset="2"/>
              <a:buChar char="ü"/>
            </a:pPr>
            <a:r>
              <a:rPr lang="en" altLang="zh-CN" sz="2400" dirty="0">
                <a:solidFill>
                  <a:srgbClr val="0000FF"/>
                </a:solidFill>
              </a:rPr>
              <a:t>FPR=FP/(FP+TN)</a:t>
            </a:r>
            <a:r>
              <a:rPr lang="zh-CN" altLang="en" sz="2400" dirty="0"/>
              <a:t>，</a:t>
            </a:r>
            <a:r>
              <a:rPr lang="zh-CN" altLang="en-US" sz="2400" dirty="0">
                <a:solidFill>
                  <a:srgbClr val="FF0000"/>
                </a:solidFill>
              </a:rPr>
              <a:t>被预测为正的负样本结果数 </a:t>
            </a:r>
            <a:r>
              <a:rPr lang="en-US" altLang="zh-CN" sz="2400" dirty="0">
                <a:solidFill>
                  <a:srgbClr val="FF0000"/>
                </a:solidFill>
              </a:rPr>
              <a:t>/</a:t>
            </a:r>
            <a:r>
              <a:rPr lang="zh-CN" altLang="en-US" sz="2400" dirty="0">
                <a:solidFill>
                  <a:srgbClr val="FF0000"/>
                </a:solidFill>
              </a:rPr>
              <a:t>负样本实际数</a:t>
            </a:r>
            <a:r>
              <a:rPr lang="zh-CN" altLang="en-US" sz="2400" dirty="0"/>
              <a:t>。</a:t>
            </a:r>
            <a:endParaRPr lang="en-US" altLang="zh-CN" sz="2400" dirty="0"/>
          </a:p>
          <a:p>
            <a:pPr marL="800100" lvl="1" indent="-342900">
              <a:buFont typeface="Wingdings" pitchFamily="2" charset="2"/>
              <a:buChar char="ü"/>
            </a:pPr>
            <a:r>
              <a:rPr lang="zh-CN" altLang="en-US" sz="2400" dirty="0"/>
              <a:t>我们以</a:t>
            </a:r>
            <a:r>
              <a:rPr lang="en" altLang="zh-CN" sz="2400" dirty="0"/>
              <a:t>FPR</a:t>
            </a:r>
            <a:r>
              <a:rPr lang="zh-CN" altLang="en-US" sz="2400" dirty="0"/>
              <a:t>为 </a:t>
            </a:r>
            <a:r>
              <a:rPr lang="en" altLang="zh-CN" sz="2400" dirty="0"/>
              <a:t>x</a:t>
            </a:r>
            <a:r>
              <a:rPr lang="zh-CN" altLang="en-US" sz="2400" dirty="0"/>
              <a:t> 轴，</a:t>
            </a:r>
            <a:r>
              <a:rPr lang="en" altLang="zh-CN" sz="2400" dirty="0"/>
              <a:t>TPR</a:t>
            </a:r>
            <a:r>
              <a:rPr lang="zh-CN" altLang="en-US" sz="2400" dirty="0"/>
              <a:t>为 </a:t>
            </a:r>
            <a:r>
              <a:rPr lang="en" altLang="zh-CN" sz="2400" dirty="0"/>
              <a:t>y</a:t>
            </a:r>
            <a:r>
              <a:rPr lang="zh-CN" altLang="en-US" sz="2400" dirty="0"/>
              <a:t> 轴画图，就得到了</a:t>
            </a:r>
            <a:r>
              <a:rPr lang="en" altLang="zh-CN" sz="2400" dirty="0"/>
              <a:t>ROC</a:t>
            </a:r>
            <a:r>
              <a:rPr lang="zh-CN" altLang="en-US" sz="2400" dirty="0"/>
              <a:t>曲线。</a:t>
            </a:r>
          </a:p>
        </p:txBody>
      </p:sp>
      <p:pic>
        <p:nvPicPr>
          <p:cNvPr id="15" name="Picture 2">
            <a:extLst>
              <a:ext uri="{FF2B5EF4-FFF2-40B4-BE49-F238E27FC236}">
                <a16:creationId xmlns="" xmlns:a16="http://schemas.microsoft.com/office/drawing/2014/main" id="{DD93E91D-191B-0F49-9071-1B955A99E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320" y="5145584"/>
            <a:ext cx="1535386" cy="1513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bject 2">
            <a:extLst>
              <a:ext uri="{FF2B5EF4-FFF2-40B4-BE49-F238E27FC236}">
                <a16:creationId xmlns="" xmlns:a16="http://schemas.microsoft.com/office/drawing/2014/main" id="{8BFCB86E-6CD4-6446-92E1-078D522199DB}"/>
              </a:ext>
            </a:extLst>
          </p:cNvPr>
          <p:cNvSpPr/>
          <p:nvPr/>
        </p:nvSpPr>
        <p:spPr>
          <a:xfrm>
            <a:off x="1371600" y="5137041"/>
            <a:ext cx="2356386" cy="1513726"/>
          </a:xfrm>
          <a:prstGeom prst="rect">
            <a:avLst/>
          </a:prstGeom>
          <a:blipFill>
            <a:blip r:embed="rId3" cstate="print"/>
            <a:stretch>
              <a:fillRect/>
            </a:stretch>
          </a:blipFill>
        </p:spPr>
        <p:txBody>
          <a:bodyPr wrap="square" lIns="0" tIns="0" rIns="0" bIns="0" rtlCol="0"/>
          <a:lstStyle/>
          <a:p>
            <a:endParaRPr/>
          </a:p>
        </p:txBody>
      </p:sp>
      <p:sp>
        <p:nvSpPr>
          <p:cNvPr id="7" name="object 3">
            <a:extLst>
              <a:ext uri="{FF2B5EF4-FFF2-40B4-BE49-F238E27FC236}">
                <a16:creationId xmlns="" xmlns:a16="http://schemas.microsoft.com/office/drawing/2014/main" id="{D5C4A156-6296-8444-864F-B3415EA2A249}"/>
              </a:ext>
            </a:extLst>
          </p:cNvPr>
          <p:cNvSpPr/>
          <p:nvPr/>
        </p:nvSpPr>
        <p:spPr>
          <a:xfrm>
            <a:off x="4103232" y="5145584"/>
            <a:ext cx="1383168" cy="721816"/>
          </a:xfrm>
          <a:prstGeom prst="rect">
            <a:avLst/>
          </a:prstGeom>
          <a:blipFill>
            <a:blip r:embed="rId4" cstate="print"/>
            <a:stretch>
              <a:fillRect/>
            </a:stretch>
          </a:blipFill>
        </p:spPr>
        <p:txBody>
          <a:bodyPr wrap="square" lIns="0" tIns="0" rIns="0" bIns="0" rtlCol="0"/>
          <a:lstStyle/>
          <a:p>
            <a:endParaRPr/>
          </a:p>
        </p:txBody>
      </p:sp>
      <p:sp>
        <p:nvSpPr>
          <p:cNvPr id="8" name="object 6">
            <a:extLst>
              <a:ext uri="{FF2B5EF4-FFF2-40B4-BE49-F238E27FC236}">
                <a16:creationId xmlns="" xmlns:a16="http://schemas.microsoft.com/office/drawing/2014/main" id="{713E2774-372E-9349-B5F2-9F8739BF9DD6}"/>
              </a:ext>
            </a:extLst>
          </p:cNvPr>
          <p:cNvSpPr/>
          <p:nvPr/>
        </p:nvSpPr>
        <p:spPr>
          <a:xfrm>
            <a:off x="4077235" y="5893904"/>
            <a:ext cx="1383168" cy="697632"/>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98214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ROC</a:t>
            </a:r>
            <a:endParaRPr lang="zh-CN" altLang="en-US" dirty="0"/>
          </a:p>
        </p:txBody>
      </p:sp>
      <p:sp>
        <p:nvSpPr>
          <p:cNvPr id="13" name="内容占位符 2"/>
          <p:cNvSpPr txBox="1">
            <a:spLocks/>
          </p:cNvSpPr>
          <p:nvPr/>
        </p:nvSpPr>
        <p:spPr>
          <a:xfrm>
            <a:off x="160552" y="935879"/>
            <a:ext cx="8086295" cy="14547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16754D"/>
              </a:buClr>
              <a:buFont typeface="Wingdings" panose="05000000000000000000" pitchFamily="2" charset="2"/>
              <a:buNone/>
            </a:pPr>
            <a:r>
              <a:rPr lang="zh-CN" altLang="en-US" sz="2400" dirty="0">
                <a:solidFill>
                  <a:prstClr val="black"/>
                </a:solidFill>
                <a:latin typeface="幼圆"/>
                <a:ea typeface="幼圆"/>
              </a:rPr>
              <a:t>类似</a:t>
            </a:r>
            <a:r>
              <a:rPr lang="en-US" altLang="zh-CN" sz="2400" dirty="0">
                <a:solidFill>
                  <a:prstClr val="black"/>
                </a:solidFill>
                <a:latin typeface="幼圆"/>
                <a:ea typeface="幼圆"/>
              </a:rPr>
              <a:t>P-R</a:t>
            </a:r>
            <a:r>
              <a:rPr lang="zh-CN" altLang="en-US" sz="2400" dirty="0">
                <a:solidFill>
                  <a:prstClr val="black"/>
                </a:solidFill>
                <a:latin typeface="幼圆"/>
                <a:ea typeface="幼圆"/>
              </a:rPr>
              <a:t>曲线，根据学习器的预测结果对样例排序，并</a:t>
            </a:r>
            <a:r>
              <a:rPr lang="zh-CN" altLang="en-US" sz="2400" dirty="0">
                <a:solidFill>
                  <a:srgbClr val="0000FF"/>
                </a:solidFill>
                <a:latin typeface="幼圆"/>
                <a:ea typeface="幼圆"/>
              </a:rPr>
              <a:t>逐个作为正例进行预测</a:t>
            </a:r>
            <a:r>
              <a:rPr lang="zh-CN" altLang="en-US" sz="2400" dirty="0">
                <a:solidFill>
                  <a:prstClr val="black"/>
                </a:solidFill>
                <a:latin typeface="幼圆"/>
                <a:ea typeface="幼圆"/>
              </a:rPr>
              <a:t>，以“</a:t>
            </a:r>
            <a:r>
              <a:rPr lang="zh-CN" altLang="en-US" sz="2400" b="1" dirty="0">
                <a:solidFill>
                  <a:srgbClr val="FF0000"/>
                </a:solidFill>
                <a:latin typeface="幼圆"/>
                <a:ea typeface="幼圆"/>
              </a:rPr>
              <a:t>假正例率”为横轴</a:t>
            </a:r>
            <a:r>
              <a:rPr lang="zh-CN" altLang="en-US" sz="2400" dirty="0">
                <a:solidFill>
                  <a:prstClr val="black"/>
                </a:solidFill>
                <a:latin typeface="幼圆"/>
                <a:ea typeface="幼圆"/>
              </a:rPr>
              <a:t>，“</a:t>
            </a:r>
            <a:r>
              <a:rPr lang="zh-CN" altLang="en-US" sz="2400" b="1" dirty="0">
                <a:solidFill>
                  <a:srgbClr val="FF0000"/>
                </a:solidFill>
                <a:latin typeface="幼圆"/>
                <a:ea typeface="幼圆"/>
              </a:rPr>
              <a:t>真正例率”为纵轴</a:t>
            </a:r>
            <a:r>
              <a:rPr lang="zh-CN" altLang="en-US" sz="2400" dirty="0">
                <a:solidFill>
                  <a:prstClr val="black"/>
                </a:solidFill>
                <a:latin typeface="幼圆"/>
                <a:ea typeface="幼圆"/>
              </a:rPr>
              <a:t>可得到</a:t>
            </a:r>
            <a:r>
              <a:rPr lang="en-US" altLang="zh-CN" sz="2400" dirty="0">
                <a:solidFill>
                  <a:prstClr val="black"/>
                </a:solidFill>
                <a:latin typeface="幼圆"/>
                <a:ea typeface="幼圆"/>
              </a:rPr>
              <a:t>ROC</a:t>
            </a:r>
            <a:r>
              <a:rPr lang="zh-CN" altLang="en-US" sz="2400" dirty="0">
                <a:solidFill>
                  <a:prstClr val="black"/>
                </a:solidFill>
                <a:latin typeface="幼圆"/>
                <a:ea typeface="幼圆"/>
              </a:rPr>
              <a:t>曲线</a:t>
            </a:r>
            <a:r>
              <a:rPr lang="en-US" altLang="zh-CN" sz="2400" dirty="0">
                <a:solidFill>
                  <a:prstClr val="black"/>
                </a:solidFill>
                <a:latin typeface="幼圆"/>
                <a:ea typeface="幼圆"/>
              </a:rPr>
              <a:t>,</a:t>
            </a:r>
            <a:r>
              <a:rPr lang="zh-CN" altLang="en-US" sz="2400" dirty="0">
                <a:solidFill>
                  <a:prstClr val="black"/>
                </a:solidFill>
                <a:latin typeface="幼圆"/>
                <a:ea typeface="幼圆"/>
              </a:rPr>
              <a:t>全称“</a:t>
            </a:r>
            <a:r>
              <a:rPr lang="zh-CN" altLang="en-US" sz="2400" b="1" dirty="0">
                <a:solidFill>
                  <a:srgbClr val="0000FF"/>
                </a:solidFill>
                <a:latin typeface="幼圆"/>
                <a:ea typeface="幼圆"/>
              </a:rPr>
              <a:t>受试者工作特征</a:t>
            </a:r>
            <a:r>
              <a:rPr lang="en-US" altLang="zh-CN" sz="2400" dirty="0">
                <a:solidFill>
                  <a:prstClr val="black"/>
                </a:solidFill>
                <a:latin typeface="幼圆"/>
                <a:ea typeface="幼圆"/>
              </a:rPr>
              <a:t>”.</a:t>
            </a:r>
            <a:endParaRPr lang="zh-CN" altLang="en-US" sz="2400" dirty="0">
              <a:solidFill>
                <a:prstClr val="black"/>
              </a:solidFill>
              <a:latin typeface="幼圆"/>
              <a:ea typeface="幼圆"/>
            </a:endParaRP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16754D"/>
              </a:buClr>
              <a:buFont typeface="Wingdings" panose="05000000000000000000" pitchFamily="2" charset="2"/>
              <a:buNone/>
            </a:pPr>
            <a:endParaRPr lang="zh-CN" altLang="en-US" dirty="0">
              <a:solidFill>
                <a:prstClr val="black"/>
              </a:solidFill>
            </a:endParaRPr>
          </a:p>
        </p:txBody>
      </p:sp>
      <p:grpSp>
        <p:nvGrpSpPr>
          <p:cNvPr id="3" name="组合 2"/>
          <p:cNvGrpSpPr/>
          <p:nvPr/>
        </p:nvGrpSpPr>
        <p:grpSpPr>
          <a:xfrm>
            <a:off x="990600" y="2236304"/>
            <a:ext cx="6973210" cy="1402987"/>
            <a:chOff x="805093" y="2897694"/>
            <a:chExt cx="6973210" cy="1402987"/>
          </a:xfrm>
        </p:grpSpPr>
        <p:sp>
          <p:nvSpPr>
            <p:cNvPr id="7" name="内容占位符 2"/>
            <p:cNvSpPr txBox="1">
              <a:spLocks/>
            </p:cNvSpPr>
            <p:nvPr/>
          </p:nvSpPr>
          <p:spPr>
            <a:xfrm>
              <a:off x="805093" y="2897694"/>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16754D"/>
                </a:buClr>
                <a:buFont typeface="Wingdings" panose="05000000000000000000" pitchFamily="2" charset="2"/>
                <a:buNone/>
              </a:pPr>
              <a:r>
                <a:rPr lang="en-US" altLang="zh-CN" dirty="0">
                  <a:solidFill>
                    <a:prstClr val="black"/>
                  </a:solidFill>
                  <a:latin typeface="幼圆"/>
                  <a:ea typeface="幼圆"/>
                </a:rPr>
                <a:t>ROC</a:t>
              </a:r>
              <a:r>
                <a:rPr lang="zh-CN" altLang="en-US" dirty="0">
                  <a:solidFill>
                    <a:prstClr val="black"/>
                  </a:solidFill>
                  <a:latin typeface="幼圆"/>
                  <a:ea typeface="幼圆"/>
                </a:rPr>
                <a:t>图的绘制：给定         个正例和          个负例，根据学习器预测结果对样例进行排序，</a:t>
              </a:r>
              <a:r>
                <a:rPr lang="zh-CN" altLang="en-US" dirty="0">
                  <a:solidFill>
                    <a:srgbClr val="0000FF"/>
                  </a:solidFill>
                  <a:latin typeface="幼圆"/>
                  <a:ea typeface="幼圆"/>
                </a:rPr>
                <a:t>将分类阈值设为每个样例的预测值</a:t>
              </a:r>
              <a:r>
                <a:rPr lang="zh-CN" altLang="en-US" dirty="0">
                  <a:solidFill>
                    <a:prstClr val="black"/>
                  </a:solidFill>
                  <a:latin typeface="幼圆"/>
                  <a:ea typeface="幼圆"/>
                </a:rPr>
                <a:t>，当前标记点坐标为        </a:t>
              </a:r>
              <a:r>
                <a:rPr lang="en-US" altLang="zh-CN" dirty="0">
                  <a:solidFill>
                    <a:prstClr val="black"/>
                  </a:solidFill>
                  <a:latin typeface="幼圆"/>
                  <a:ea typeface="幼圆"/>
                </a:rPr>
                <a:t>,</a:t>
              </a:r>
              <a:r>
                <a:rPr lang="zh-CN" altLang="en-US" dirty="0">
                  <a:solidFill>
                    <a:prstClr val="black"/>
                  </a:solidFill>
                  <a:latin typeface="幼圆"/>
                  <a:ea typeface="幼圆"/>
                </a:rPr>
                <a:t> 当前若为</a:t>
              </a:r>
              <a:r>
                <a:rPr lang="zh-CN" altLang="en-US" dirty="0">
                  <a:solidFill>
                    <a:srgbClr val="0000FF"/>
                  </a:solidFill>
                  <a:latin typeface="幼圆"/>
                  <a:ea typeface="幼圆"/>
                </a:rPr>
                <a:t>真正例</a:t>
              </a:r>
              <a:r>
                <a:rPr lang="zh-CN" altLang="en-US" dirty="0">
                  <a:solidFill>
                    <a:prstClr val="black"/>
                  </a:solidFill>
                  <a:latin typeface="幼圆"/>
                  <a:ea typeface="幼圆"/>
                </a:rPr>
                <a:t>，则对应标记点的坐标为                 </a:t>
              </a:r>
              <a:r>
                <a:rPr lang="en-US" altLang="zh-CN" dirty="0">
                  <a:solidFill>
                    <a:prstClr val="black"/>
                  </a:solidFill>
                  <a:latin typeface="幼圆"/>
                  <a:ea typeface="幼圆"/>
                </a:rPr>
                <a:t>;</a:t>
              </a:r>
              <a:r>
                <a:rPr lang="zh-CN" altLang="en-US" dirty="0">
                  <a:solidFill>
                    <a:prstClr val="black"/>
                  </a:solidFill>
                  <a:latin typeface="幼圆"/>
                  <a:ea typeface="幼圆"/>
                </a:rPr>
                <a:t>当前若为</a:t>
              </a:r>
              <a:r>
                <a:rPr lang="zh-CN" altLang="en-US" dirty="0">
                  <a:solidFill>
                    <a:srgbClr val="0000FF"/>
                  </a:solidFill>
                  <a:latin typeface="幼圆"/>
                  <a:ea typeface="幼圆"/>
                </a:rPr>
                <a:t>假正例</a:t>
              </a:r>
              <a:r>
                <a:rPr lang="zh-CN" altLang="en-US" dirty="0">
                  <a:solidFill>
                    <a:prstClr val="black"/>
                  </a:solidFill>
                  <a:latin typeface="幼圆"/>
                  <a:ea typeface="幼圆"/>
                </a:rPr>
                <a:t>，则对应标记点的坐标为                </a:t>
              </a:r>
              <a:r>
                <a:rPr lang="en-US" altLang="zh-CN" dirty="0">
                  <a:solidFill>
                    <a:prstClr val="black"/>
                  </a:solidFill>
                  <a:latin typeface="幼圆"/>
                  <a:ea typeface="幼圆"/>
                </a:rPr>
                <a:t>,</a:t>
              </a:r>
              <a:r>
                <a:rPr lang="zh-CN" altLang="en-US" dirty="0">
                  <a:solidFill>
                    <a:prstClr val="black"/>
                  </a:solidFill>
                  <a:latin typeface="幼圆"/>
                  <a:ea typeface="幼圆"/>
                </a:rPr>
                <a:t>然后用线段连接相邻点</a:t>
              </a:r>
              <a:r>
                <a:rPr lang="en-US" altLang="zh-CN" dirty="0">
                  <a:solidFill>
                    <a:prstClr val="black"/>
                  </a:solidFill>
                  <a:latin typeface="幼圆"/>
                  <a:ea typeface="幼圆"/>
                </a:rPr>
                <a:t>.</a:t>
              </a:r>
              <a:endParaRPr lang="zh-CN" altLang="en-US" dirty="0">
                <a:solidFill>
                  <a:prstClr val="black"/>
                </a:solidFill>
                <a:latin typeface="幼圆"/>
                <a:ea typeface="幼圆"/>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873" y="2935552"/>
              <a:ext cx="5048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351" y="2917916"/>
              <a:ext cx="4572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4610" y="3498188"/>
              <a:ext cx="473869" cy="23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9293" y="3759160"/>
              <a:ext cx="982661" cy="26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5862" y="4040069"/>
              <a:ext cx="965506" cy="2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3839470"/>
            <a:ext cx="2880914" cy="284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465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ROC</a:t>
            </a:r>
            <a:endParaRPr lang="zh-CN" altLang="en-US" dirty="0"/>
          </a:p>
        </p:txBody>
      </p:sp>
      <p:pic>
        <p:nvPicPr>
          <p:cNvPr id="4" name="图片 3">
            <a:extLst>
              <a:ext uri="{FF2B5EF4-FFF2-40B4-BE49-F238E27FC236}">
                <a16:creationId xmlns="" xmlns:a16="http://schemas.microsoft.com/office/drawing/2014/main" id="{AC5C0953-0838-6B43-85FC-9C580D3A226D}"/>
              </a:ext>
            </a:extLst>
          </p:cNvPr>
          <p:cNvPicPr>
            <a:picLocks noChangeAspect="1"/>
          </p:cNvPicPr>
          <p:nvPr/>
        </p:nvPicPr>
        <p:blipFill>
          <a:blip r:embed="rId2"/>
          <a:stretch>
            <a:fillRect/>
          </a:stretch>
        </p:blipFill>
        <p:spPr>
          <a:xfrm>
            <a:off x="13855" y="718204"/>
            <a:ext cx="3175000" cy="3073400"/>
          </a:xfrm>
          <a:prstGeom prst="rect">
            <a:avLst/>
          </a:prstGeom>
        </p:spPr>
      </p:pic>
      <p:sp>
        <p:nvSpPr>
          <p:cNvPr id="5" name="矩形 4">
            <a:extLst>
              <a:ext uri="{FF2B5EF4-FFF2-40B4-BE49-F238E27FC236}">
                <a16:creationId xmlns="" xmlns:a16="http://schemas.microsoft.com/office/drawing/2014/main" id="{1576D8F4-E60D-BD46-B1DE-FFAD3DFEC9BC}"/>
              </a:ext>
            </a:extLst>
          </p:cNvPr>
          <p:cNvSpPr/>
          <p:nvPr/>
        </p:nvSpPr>
        <p:spPr>
          <a:xfrm>
            <a:off x="3175000" y="0"/>
            <a:ext cx="5892800" cy="4093428"/>
          </a:xfrm>
          <a:prstGeom prst="rect">
            <a:avLst/>
          </a:prstGeom>
          <a:solidFill>
            <a:schemeClr val="bg1"/>
          </a:solidFill>
        </p:spPr>
        <p:txBody>
          <a:bodyPr wrap="square">
            <a:spAutoFit/>
          </a:bodyPr>
          <a:lstStyle/>
          <a:p>
            <a:pPr fontAlgn="ctr"/>
            <a:r>
              <a:rPr lang="zh-CN" altLang="en-US" sz="2000" dirty="0">
                <a:solidFill>
                  <a:srgbClr val="1F0909"/>
                </a:solidFill>
                <a:latin typeface="PT Serif" panose="020A0603040505020204" pitchFamily="18" charset="0"/>
              </a:rPr>
              <a:t>考虑</a:t>
            </a:r>
            <a:r>
              <a:rPr lang="en" altLang="zh-CN" sz="2000" dirty="0">
                <a:solidFill>
                  <a:srgbClr val="1F0909"/>
                </a:solidFill>
                <a:latin typeface="PT Serif" panose="020A0603040505020204" pitchFamily="18" charset="0"/>
              </a:rPr>
              <a:t>ROC</a:t>
            </a:r>
            <a:r>
              <a:rPr lang="zh-CN" altLang="en-US" sz="2000" dirty="0">
                <a:solidFill>
                  <a:srgbClr val="1F0909"/>
                </a:solidFill>
                <a:latin typeface="PT Serif" panose="020A0603040505020204" pitchFamily="18" charset="0"/>
              </a:rPr>
              <a:t>曲线图中的四个点和一条线。</a:t>
            </a:r>
            <a:endParaRPr lang="en-US" altLang="zh-CN" sz="2000" dirty="0">
              <a:solidFill>
                <a:srgbClr val="1F0909"/>
              </a:solidFill>
              <a:latin typeface="PT Serif" panose="020A0603040505020204" pitchFamily="18" charset="0"/>
            </a:endParaRPr>
          </a:p>
          <a:p>
            <a:pPr marL="285750" indent="-285750" fontAlgn="ctr">
              <a:buFont typeface="Arial" panose="020B0604020202020204" pitchFamily="34" charset="0"/>
              <a:buChar char="•"/>
            </a:pPr>
            <a:r>
              <a:rPr lang="zh-CN" altLang="en-US" sz="2000" dirty="0">
                <a:solidFill>
                  <a:srgbClr val="1F0909"/>
                </a:solidFill>
                <a:latin typeface="PT Serif" panose="020A0603040505020204" pitchFamily="18" charset="0"/>
              </a:rPr>
              <a:t>第一个点，</a:t>
            </a:r>
            <a:r>
              <a:rPr lang="en-US" altLang="zh-CN" sz="2000" dirty="0">
                <a:solidFill>
                  <a:srgbClr val="FF0000"/>
                </a:solidFill>
                <a:latin typeface="PT Serif" panose="020A0603040505020204" pitchFamily="18" charset="0"/>
              </a:rPr>
              <a:t>(0,1)</a:t>
            </a:r>
            <a:r>
              <a:rPr lang="zh-CN" altLang="en-US" sz="2000" dirty="0">
                <a:solidFill>
                  <a:srgbClr val="1F0909"/>
                </a:solidFill>
                <a:latin typeface="PT Serif" panose="020A0603040505020204" pitchFamily="18" charset="0"/>
              </a:rPr>
              <a:t>，即</a:t>
            </a:r>
            <a:r>
              <a:rPr lang="en" altLang="zh-CN" sz="2000" dirty="0">
                <a:solidFill>
                  <a:srgbClr val="1F0909"/>
                </a:solidFill>
                <a:latin typeface="PT Serif" panose="020A0603040505020204" pitchFamily="18" charset="0"/>
              </a:rPr>
              <a:t>FPR=0, TPR=1</a:t>
            </a:r>
            <a:r>
              <a:rPr lang="zh-CN" altLang="en" sz="2000" dirty="0">
                <a:solidFill>
                  <a:srgbClr val="1F0909"/>
                </a:solidFill>
                <a:latin typeface="PT Serif" panose="020A0603040505020204" pitchFamily="18" charset="0"/>
              </a:rPr>
              <a:t>，</a:t>
            </a:r>
            <a:r>
              <a:rPr lang="zh-CN" altLang="en-US" sz="2000" dirty="0">
                <a:solidFill>
                  <a:srgbClr val="1F0909"/>
                </a:solidFill>
                <a:latin typeface="PT Serif" panose="020A0603040505020204" pitchFamily="18" charset="0"/>
              </a:rPr>
              <a:t>这意味着</a:t>
            </a:r>
            <a:r>
              <a:rPr lang="en" altLang="zh-CN" sz="2000" dirty="0">
                <a:solidFill>
                  <a:srgbClr val="1F0909"/>
                </a:solidFill>
                <a:latin typeface="PT Serif" panose="020A0603040505020204" pitchFamily="18" charset="0"/>
              </a:rPr>
              <a:t>FN</a:t>
            </a:r>
            <a:r>
              <a:rPr lang="zh-CN" altLang="en" sz="2000" dirty="0">
                <a:solidFill>
                  <a:srgbClr val="1F0909"/>
                </a:solidFill>
                <a:latin typeface="PT Serif" panose="020A0603040505020204" pitchFamily="18" charset="0"/>
              </a:rPr>
              <a:t>（</a:t>
            </a:r>
            <a:r>
              <a:rPr lang="en" altLang="zh-CN" sz="2000" dirty="0">
                <a:solidFill>
                  <a:srgbClr val="1F0909"/>
                </a:solidFill>
                <a:latin typeface="PT Serif" panose="020A0603040505020204" pitchFamily="18" charset="0"/>
              </a:rPr>
              <a:t>false negative</a:t>
            </a:r>
            <a:r>
              <a:rPr lang="zh-CN" altLang="en" sz="2000" dirty="0">
                <a:solidFill>
                  <a:srgbClr val="1F0909"/>
                </a:solidFill>
                <a:latin typeface="PT Serif" panose="020A0603040505020204" pitchFamily="18" charset="0"/>
              </a:rPr>
              <a:t>）</a:t>
            </a:r>
            <a:r>
              <a:rPr lang="en" altLang="zh-CN" sz="2000" dirty="0">
                <a:solidFill>
                  <a:srgbClr val="1F0909"/>
                </a:solidFill>
                <a:latin typeface="PT Serif" panose="020A0603040505020204" pitchFamily="18" charset="0"/>
              </a:rPr>
              <a:t>=0</a:t>
            </a:r>
            <a:r>
              <a:rPr lang="zh-CN" altLang="en" sz="2000" dirty="0">
                <a:solidFill>
                  <a:srgbClr val="1F0909"/>
                </a:solidFill>
                <a:latin typeface="PT Serif" panose="020A0603040505020204" pitchFamily="18" charset="0"/>
              </a:rPr>
              <a:t>，</a:t>
            </a:r>
            <a:r>
              <a:rPr lang="zh-CN" altLang="en-US" sz="2000" dirty="0">
                <a:solidFill>
                  <a:srgbClr val="1F0909"/>
                </a:solidFill>
                <a:latin typeface="PT Serif" panose="020A0603040505020204" pitchFamily="18" charset="0"/>
              </a:rPr>
              <a:t>并且</a:t>
            </a:r>
            <a:r>
              <a:rPr lang="en" altLang="zh-CN" sz="2000" dirty="0">
                <a:solidFill>
                  <a:srgbClr val="1F0909"/>
                </a:solidFill>
                <a:latin typeface="PT Serif" panose="020A0603040505020204" pitchFamily="18" charset="0"/>
              </a:rPr>
              <a:t>FP</a:t>
            </a:r>
            <a:r>
              <a:rPr lang="zh-CN" altLang="en" sz="2000" dirty="0">
                <a:solidFill>
                  <a:srgbClr val="1F0909"/>
                </a:solidFill>
                <a:latin typeface="PT Serif" panose="020A0603040505020204" pitchFamily="18" charset="0"/>
              </a:rPr>
              <a:t>（</a:t>
            </a:r>
            <a:r>
              <a:rPr lang="en" altLang="zh-CN" sz="2000" dirty="0">
                <a:solidFill>
                  <a:srgbClr val="1F0909"/>
                </a:solidFill>
                <a:latin typeface="PT Serif" panose="020A0603040505020204" pitchFamily="18" charset="0"/>
              </a:rPr>
              <a:t>false positive</a:t>
            </a:r>
            <a:r>
              <a:rPr lang="zh-CN" altLang="en" sz="2000" dirty="0">
                <a:solidFill>
                  <a:srgbClr val="1F0909"/>
                </a:solidFill>
                <a:latin typeface="PT Serif" panose="020A0603040505020204" pitchFamily="18" charset="0"/>
              </a:rPr>
              <a:t>）</a:t>
            </a:r>
            <a:r>
              <a:rPr lang="en" altLang="zh-CN" sz="2000" dirty="0">
                <a:solidFill>
                  <a:srgbClr val="1F0909"/>
                </a:solidFill>
                <a:latin typeface="PT Serif" panose="020A0603040505020204" pitchFamily="18" charset="0"/>
              </a:rPr>
              <a:t>=0</a:t>
            </a:r>
            <a:r>
              <a:rPr lang="zh-CN" altLang="en" sz="2000" dirty="0">
                <a:solidFill>
                  <a:srgbClr val="1F0909"/>
                </a:solidFill>
                <a:latin typeface="PT Serif" panose="020A0603040505020204" pitchFamily="18" charset="0"/>
              </a:rPr>
              <a:t>。</a:t>
            </a:r>
            <a:r>
              <a:rPr lang="zh-CN" altLang="en-US" sz="2000" dirty="0">
                <a:solidFill>
                  <a:srgbClr val="FF0000"/>
                </a:solidFill>
                <a:latin typeface="PT Serif" panose="020A0603040505020204" pitchFamily="18" charset="0"/>
              </a:rPr>
              <a:t>这是一个完美的分类器，它将所有的样本都正确分类</a:t>
            </a:r>
            <a:r>
              <a:rPr lang="zh-CN" altLang="en-US" sz="2000" dirty="0">
                <a:solidFill>
                  <a:srgbClr val="1F0909"/>
                </a:solidFill>
                <a:latin typeface="PT Serif" panose="020A0603040505020204" pitchFamily="18" charset="0"/>
              </a:rPr>
              <a:t>。</a:t>
            </a:r>
            <a:endParaRPr lang="en-US" altLang="zh-CN" sz="2000" dirty="0">
              <a:solidFill>
                <a:srgbClr val="1F0909"/>
              </a:solidFill>
              <a:latin typeface="PT Serif" panose="020A0603040505020204" pitchFamily="18" charset="0"/>
            </a:endParaRPr>
          </a:p>
          <a:p>
            <a:pPr marL="285750" indent="-285750" fontAlgn="ctr">
              <a:buFont typeface="Arial" panose="020B0604020202020204" pitchFamily="34" charset="0"/>
              <a:buChar char="•"/>
            </a:pPr>
            <a:r>
              <a:rPr lang="zh-CN" altLang="en-US" sz="2000" dirty="0">
                <a:solidFill>
                  <a:srgbClr val="1F0909"/>
                </a:solidFill>
                <a:latin typeface="PT Serif" panose="020A0603040505020204" pitchFamily="18" charset="0"/>
              </a:rPr>
              <a:t>第二个点，</a:t>
            </a:r>
            <a:r>
              <a:rPr lang="en-US" altLang="zh-CN" sz="2000" dirty="0">
                <a:solidFill>
                  <a:srgbClr val="FF0000"/>
                </a:solidFill>
                <a:latin typeface="PT Serif" panose="020A0603040505020204" pitchFamily="18" charset="0"/>
              </a:rPr>
              <a:t>(1,0)</a:t>
            </a:r>
            <a:r>
              <a:rPr lang="zh-CN" altLang="en-US" sz="2000" dirty="0">
                <a:solidFill>
                  <a:srgbClr val="1F0909"/>
                </a:solidFill>
                <a:latin typeface="PT Serif" panose="020A0603040505020204" pitchFamily="18" charset="0"/>
              </a:rPr>
              <a:t>，即</a:t>
            </a:r>
            <a:r>
              <a:rPr lang="en" altLang="zh-CN" sz="2000" dirty="0">
                <a:solidFill>
                  <a:srgbClr val="1F0909"/>
                </a:solidFill>
                <a:latin typeface="PT Serif" panose="020A0603040505020204" pitchFamily="18" charset="0"/>
              </a:rPr>
              <a:t>FPR=1</a:t>
            </a:r>
            <a:r>
              <a:rPr lang="zh-CN" altLang="en" sz="2000" dirty="0">
                <a:solidFill>
                  <a:srgbClr val="1F0909"/>
                </a:solidFill>
                <a:latin typeface="PT Serif" panose="020A0603040505020204" pitchFamily="18" charset="0"/>
              </a:rPr>
              <a:t>，</a:t>
            </a:r>
            <a:r>
              <a:rPr lang="en" altLang="zh-CN" sz="2000" dirty="0">
                <a:solidFill>
                  <a:srgbClr val="1F0909"/>
                </a:solidFill>
                <a:latin typeface="PT Serif" panose="020A0603040505020204" pitchFamily="18" charset="0"/>
              </a:rPr>
              <a:t>TPR=0</a:t>
            </a:r>
            <a:r>
              <a:rPr lang="zh-CN" altLang="en-US" sz="2000" dirty="0">
                <a:solidFill>
                  <a:srgbClr val="1F0909"/>
                </a:solidFill>
                <a:latin typeface="PT Serif" panose="020A0603040505020204" pitchFamily="18" charset="0"/>
              </a:rPr>
              <a:t>。</a:t>
            </a:r>
            <a:r>
              <a:rPr lang="zh-CN" altLang="en-US" sz="2000" dirty="0">
                <a:solidFill>
                  <a:srgbClr val="FF0000"/>
                </a:solidFill>
                <a:latin typeface="PT Serif" panose="020A0603040505020204" pitchFamily="18" charset="0"/>
              </a:rPr>
              <a:t>这是一个最糟糕的分类器，因为它成功避开了所有的正确答案</a:t>
            </a:r>
            <a:r>
              <a:rPr lang="zh-CN" altLang="en-US" sz="2000" dirty="0">
                <a:solidFill>
                  <a:srgbClr val="1F0909"/>
                </a:solidFill>
                <a:latin typeface="PT Serif" panose="020A0603040505020204" pitchFamily="18" charset="0"/>
              </a:rPr>
              <a:t>。</a:t>
            </a:r>
            <a:endParaRPr lang="en-US" altLang="zh-CN" sz="2000" dirty="0">
              <a:solidFill>
                <a:srgbClr val="1F0909"/>
              </a:solidFill>
              <a:latin typeface="PT Serif" panose="020A0603040505020204" pitchFamily="18" charset="0"/>
            </a:endParaRPr>
          </a:p>
          <a:p>
            <a:pPr marL="285750" indent="-285750" fontAlgn="ctr">
              <a:buFont typeface="Arial" panose="020B0604020202020204" pitchFamily="34" charset="0"/>
              <a:buChar char="•"/>
            </a:pPr>
            <a:r>
              <a:rPr lang="zh-CN" altLang="en-US" sz="2000" dirty="0">
                <a:solidFill>
                  <a:srgbClr val="1F0909"/>
                </a:solidFill>
                <a:latin typeface="PT Serif" panose="020A0603040505020204" pitchFamily="18" charset="0"/>
              </a:rPr>
              <a:t>第三个点，</a:t>
            </a:r>
            <a:r>
              <a:rPr lang="en-US" altLang="zh-CN" sz="2000" dirty="0">
                <a:solidFill>
                  <a:srgbClr val="FF0000"/>
                </a:solidFill>
                <a:latin typeface="PT Serif" panose="020A0603040505020204" pitchFamily="18" charset="0"/>
              </a:rPr>
              <a:t>(0,0)</a:t>
            </a:r>
            <a:r>
              <a:rPr lang="zh-CN" altLang="en-US" sz="2000" dirty="0">
                <a:solidFill>
                  <a:srgbClr val="1F0909"/>
                </a:solidFill>
                <a:latin typeface="PT Serif" panose="020A0603040505020204" pitchFamily="18" charset="0"/>
              </a:rPr>
              <a:t>，即</a:t>
            </a:r>
            <a:r>
              <a:rPr lang="en" altLang="zh-CN" sz="2000" dirty="0">
                <a:solidFill>
                  <a:srgbClr val="1F0909"/>
                </a:solidFill>
                <a:latin typeface="PT Serif" panose="020A0603040505020204" pitchFamily="18" charset="0"/>
              </a:rPr>
              <a:t>FPR=TPR=0</a:t>
            </a:r>
            <a:r>
              <a:rPr lang="zh-CN" altLang="en" sz="2000" dirty="0">
                <a:solidFill>
                  <a:srgbClr val="1F0909"/>
                </a:solidFill>
                <a:latin typeface="PT Serif" panose="020A0603040505020204" pitchFamily="18" charset="0"/>
              </a:rPr>
              <a:t>，</a:t>
            </a:r>
            <a:r>
              <a:rPr lang="zh-CN" altLang="en-US" sz="2000" dirty="0">
                <a:solidFill>
                  <a:srgbClr val="1F0909"/>
                </a:solidFill>
                <a:latin typeface="PT Serif" panose="020A0603040505020204" pitchFamily="18" charset="0"/>
              </a:rPr>
              <a:t>即</a:t>
            </a:r>
            <a:r>
              <a:rPr lang="en" altLang="zh-CN" sz="2000" dirty="0">
                <a:solidFill>
                  <a:srgbClr val="1F0909"/>
                </a:solidFill>
                <a:latin typeface="PT Serif" panose="020A0603040505020204" pitchFamily="18" charset="0"/>
              </a:rPr>
              <a:t>FP</a:t>
            </a:r>
            <a:r>
              <a:rPr lang="zh-CN" altLang="en" sz="2000" dirty="0">
                <a:solidFill>
                  <a:srgbClr val="1F0909"/>
                </a:solidFill>
                <a:latin typeface="PT Serif" panose="020A0603040505020204" pitchFamily="18" charset="0"/>
              </a:rPr>
              <a:t>（</a:t>
            </a:r>
            <a:r>
              <a:rPr lang="en" altLang="zh-CN" sz="2000" dirty="0">
                <a:solidFill>
                  <a:srgbClr val="1F0909"/>
                </a:solidFill>
                <a:latin typeface="PT Serif" panose="020A0603040505020204" pitchFamily="18" charset="0"/>
              </a:rPr>
              <a:t>false positive</a:t>
            </a:r>
            <a:r>
              <a:rPr lang="zh-CN" altLang="en" sz="2000" dirty="0">
                <a:solidFill>
                  <a:srgbClr val="1F0909"/>
                </a:solidFill>
                <a:latin typeface="PT Serif" panose="020A0603040505020204" pitchFamily="18" charset="0"/>
              </a:rPr>
              <a:t>）</a:t>
            </a:r>
            <a:r>
              <a:rPr lang="en" altLang="zh-CN" sz="2000" dirty="0">
                <a:solidFill>
                  <a:srgbClr val="1F0909"/>
                </a:solidFill>
                <a:latin typeface="PT Serif" panose="020A0603040505020204" pitchFamily="18" charset="0"/>
              </a:rPr>
              <a:t>=TP</a:t>
            </a:r>
            <a:r>
              <a:rPr lang="zh-CN" altLang="en" sz="2000" dirty="0">
                <a:solidFill>
                  <a:srgbClr val="1F0909"/>
                </a:solidFill>
                <a:latin typeface="PT Serif" panose="020A0603040505020204" pitchFamily="18" charset="0"/>
              </a:rPr>
              <a:t>（</a:t>
            </a:r>
            <a:r>
              <a:rPr lang="en" altLang="zh-CN" sz="2000" dirty="0">
                <a:solidFill>
                  <a:srgbClr val="1F0909"/>
                </a:solidFill>
                <a:latin typeface="PT Serif" panose="020A0603040505020204" pitchFamily="18" charset="0"/>
              </a:rPr>
              <a:t>true positive</a:t>
            </a:r>
            <a:r>
              <a:rPr lang="zh-CN" altLang="en" sz="2000" dirty="0">
                <a:solidFill>
                  <a:srgbClr val="1F0909"/>
                </a:solidFill>
                <a:latin typeface="PT Serif" panose="020A0603040505020204" pitchFamily="18" charset="0"/>
              </a:rPr>
              <a:t>）</a:t>
            </a:r>
            <a:r>
              <a:rPr lang="en" altLang="zh-CN" sz="2000" dirty="0">
                <a:solidFill>
                  <a:srgbClr val="1F0909"/>
                </a:solidFill>
                <a:latin typeface="PT Serif" panose="020A0603040505020204" pitchFamily="18" charset="0"/>
              </a:rPr>
              <a:t>=0</a:t>
            </a:r>
            <a:r>
              <a:rPr lang="zh-CN" altLang="en-US" sz="2000" dirty="0">
                <a:solidFill>
                  <a:srgbClr val="1F0909"/>
                </a:solidFill>
                <a:latin typeface="PT Serif" panose="020A0603040505020204" pitchFamily="18" charset="0"/>
              </a:rPr>
              <a:t>。</a:t>
            </a:r>
            <a:r>
              <a:rPr lang="zh-CN" altLang="en-US" sz="2000" dirty="0">
                <a:solidFill>
                  <a:srgbClr val="FF0000"/>
                </a:solidFill>
                <a:latin typeface="PT Serif" panose="020A0603040505020204" pitchFamily="18" charset="0"/>
              </a:rPr>
              <a:t>该分类器预测所有的样本都为</a:t>
            </a:r>
            <a:r>
              <a:rPr lang="zh-CN" altLang="en-US" sz="2000" dirty="0">
                <a:solidFill>
                  <a:srgbClr val="0000FF"/>
                </a:solidFill>
                <a:latin typeface="PT Serif" panose="020A0603040505020204" pitchFamily="18" charset="0"/>
              </a:rPr>
              <a:t>负样本（</a:t>
            </a:r>
            <a:r>
              <a:rPr lang="en" altLang="zh-CN" sz="2000" dirty="0">
                <a:solidFill>
                  <a:srgbClr val="0000FF"/>
                </a:solidFill>
                <a:latin typeface="PT Serif" panose="020A0603040505020204" pitchFamily="18" charset="0"/>
              </a:rPr>
              <a:t>negative</a:t>
            </a:r>
            <a:r>
              <a:rPr lang="zh-CN" altLang="en" sz="2000" dirty="0">
                <a:solidFill>
                  <a:srgbClr val="0000FF"/>
                </a:solidFill>
                <a:latin typeface="PT Serif" panose="020A0603040505020204" pitchFamily="18" charset="0"/>
              </a:rPr>
              <a:t>）</a:t>
            </a:r>
            <a:r>
              <a:rPr lang="zh-CN" altLang="en" sz="2000" dirty="0">
                <a:solidFill>
                  <a:srgbClr val="1F0909"/>
                </a:solidFill>
                <a:latin typeface="PT Serif" panose="020A0603040505020204" pitchFamily="18" charset="0"/>
              </a:rPr>
              <a:t>。</a:t>
            </a:r>
            <a:endParaRPr lang="en-US" altLang="zh-CN" sz="2000" dirty="0">
              <a:solidFill>
                <a:srgbClr val="1F0909"/>
              </a:solidFill>
              <a:latin typeface="PT Serif" panose="020A0603040505020204" pitchFamily="18" charset="0"/>
            </a:endParaRPr>
          </a:p>
          <a:p>
            <a:pPr marL="285750" indent="-285750" fontAlgn="ctr">
              <a:buFont typeface="Arial" panose="020B0604020202020204" pitchFamily="34" charset="0"/>
              <a:buChar char="•"/>
            </a:pPr>
            <a:r>
              <a:rPr lang="zh-CN" altLang="en-US" sz="2000" dirty="0">
                <a:solidFill>
                  <a:srgbClr val="1F0909"/>
                </a:solidFill>
                <a:latin typeface="PT Serif" panose="020A0603040505020204" pitchFamily="18" charset="0"/>
              </a:rPr>
              <a:t>第四个点</a:t>
            </a:r>
            <a:r>
              <a:rPr lang="zh-CN" altLang="en-US" sz="2000" dirty="0">
                <a:solidFill>
                  <a:srgbClr val="FF0000"/>
                </a:solidFill>
                <a:latin typeface="PT Serif" panose="020A0603040505020204" pitchFamily="18" charset="0"/>
              </a:rPr>
              <a:t>（</a:t>
            </a:r>
            <a:r>
              <a:rPr lang="en-US" altLang="zh-CN" sz="2000" dirty="0">
                <a:solidFill>
                  <a:srgbClr val="FF0000"/>
                </a:solidFill>
                <a:latin typeface="PT Serif" panose="020A0603040505020204" pitchFamily="18" charset="0"/>
              </a:rPr>
              <a:t>1,1</a:t>
            </a:r>
            <a:r>
              <a:rPr lang="zh-CN" altLang="en-US" sz="2000" dirty="0">
                <a:solidFill>
                  <a:srgbClr val="FF0000"/>
                </a:solidFill>
                <a:latin typeface="PT Serif" panose="020A0603040505020204" pitchFamily="18" charset="0"/>
              </a:rPr>
              <a:t>）</a:t>
            </a:r>
            <a:r>
              <a:rPr lang="zh-CN" altLang="en-US" sz="2000" dirty="0">
                <a:solidFill>
                  <a:srgbClr val="1F0909"/>
                </a:solidFill>
                <a:latin typeface="PT Serif" panose="020A0603040505020204" pitchFamily="18" charset="0"/>
              </a:rPr>
              <a:t>，</a:t>
            </a:r>
            <a:r>
              <a:rPr lang="zh-CN" altLang="en-US" sz="2000" dirty="0">
                <a:solidFill>
                  <a:srgbClr val="FF0000"/>
                </a:solidFill>
                <a:latin typeface="PT Serif" panose="020A0603040505020204" pitchFamily="18" charset="0"/>
              </a:rPr>
              <a:t>分类器预测所有的样本都为</a:t>
            </a:r>
            <a:r>
              <a:rPr lang="zh-CN" altLang="en-US" sz="2000" dirty="0">
                <a:solidFill>
                  <a:srgbClr val="0000FF"/>
                </a:solidFill>
                <a:latin typeface="PT Serif" panose="020A0603040505020204" pitchFamily="18" charset="0"/>
              </a:rPr>
              <a:t>正样本</a:t>
            </a:r>
            <a:r>
              <a:rPr lang="zh-CN" altLang="en-US" sz="2000" dirty="0">
                <a:solidFill>
                  <a:srgbClr val="1F0909"/>
                </a:solidFill>
                <a:latin typeface="PT Serif" panose="020A0603040505020204" pitchFamily="18" charset="0"/>
              </a:rPr>
              <a:t>。</a:t>
            </a:r>
            <a:endParaRPr lang="en-US" altLang="zh-CN" sz="2000" dirty="0">
              <a:solidFill>
                <a:srgbClr val="1F0909"/>
              </a:solidFill>
              <a:latin typeface="PT Serif" panose="020A0603040505020204" pitchFamily="18" charset="0"/>
            </a:endParaRPr>
          </a:p>
        </p:txBody>
      </p:sp>
      <p:sp>
        <p:nvSpPr>
          <p:cNvPr id="6" name="矩形 5">
            <a:extLst>
              <a:ext uri="{FF2B5EF4-FFF2-40B4-BE49-F238E27FC236}">
                <a16:creationId xmlns="" xmlns:a16="http://schemas.microsoft.com/office/drawing/2014/main" id="{34ED7921-613E-B043-9BCD-24C5D00A81F7}"/>
              </a:ext>
            </a:extLst>
          </p:cNvPr>
          <p:cNvSpPr/>
          <p:nvPr/>
        </p:nvSpPr>
        <p:spPr>
          <a:xfrm>
            <a:off x="13855" y="5105400"/>
            <a:ext cx="9053945" cy="1200329"/>
          </a:xfrm>
          <a:prstGeom prst="rect">
            <a:avLst/>
          </a:prstGeom>
        </p:spPr>
        <p:txBody>
          <a:bodyPr wrap="square">
            <a:spAutoFit/>
          </a:bodyPr>
          <a:lstStyle/>
          <a:p>
            <a:pPr fontAlgn="ctr"/>
            <a:r>
              <a:rPr lang="en" altLang="zh-CN" sz="2400" dirty="0">
                <a:solidFill>
                  <a:srgbClr val="1F0909"/>
                </a:solidFill>
                <a:latin typeface="PT Serif" panose="020A0603040505020204" pitchFamily="18" charset="0"/>
              </a:rPr>
              <a:t>ROC</a:t>
            </a:r>
            <a:r>
              <a:rPr lang="zh-CN" altLang="en-US" sz="2400" dirty="0">
                <a:solidFill>
                  <a:srgbClr val="1F0909"/>
                </a:solidFill>
                <a:latin typeface="PT Serif" panose="020A0603040505020204" pitchFamily="18" charset="0"/>
              </a:rPr>
              <a:t>曲线图中的虚线</a:t>
            </a:r>
            <a:r>
              <a:rPr lang="en" altLang="zh-CN" sz="2400" dirty="0">
                <a:solidFill>
                  <a:srgbClr val="1F0909"/>
                </a:solidFill>
                <a:latin typeface="PT Serif" panose="020A0603040505020204" pitchFamily="18" charset="0"/>
              </a:rPr>
              <a:t>y=x</a:t>
            </a:r>
            <a:r>
              <a:rPr lang="zh-CN" altLang="en-US" sz="2400" dirty="0">
                <a:solidFill>
                  <a:srgbClr val="1F0909"/>
                </a:solidFill>
                <a:latin typeface="PT Serif" panose="020A0603040505020204" pitchFamily="18" charset="0"/>
              </a:rPr>
              <a:t>上的点。这条对角线上的点其实表示的是一个</a:t>
            </a:r>
            <a:r>
              <a:rPr lang="zh-CN" altLang="en-US" sz="2400" dirty="0">
                <a:solidFill>
                  <a:srgbClr val="FF0000"/>
                </a:solidFill>
                <a:latin typeface="PT Serif" panose="020A0603040505020204" pitchFamily="18" charset="0"/>
              </a:rPr>
              <a:t>采用随机猜测策略的分类器的结果</a:t>
            </a:r>
            <a:r>
              <a:rPr lang="zh-CN" altLang="en-US" sz="2400" dirty="0">
                <a:solidFill>
                  <a:srgbClr val="1F0909"/>
                </a:solidFill>
                <a:latin typeface="PT Serif" panose="020A0603040505020204" pitchFamily="18" charset="0"/>
              </a:rPr>
              <a:t>，如</a:t>
            </a:r>
            <a:r>
              <a:rPr lang="en-US" altLang="zh-CN" sz="2400" dirty="0">
                <a:solidFill>
                  <a:srgbClr val="1F0909"/>
                </a:solidFill>
                <a:latin typeface="PT Serif" panose="020A0603040505020204" pitchFamily="18" charset="0"/>
              </a:rPr>
              <a:t>(0.5,0.5)</a:t>
            </a:r>
            <a:r>
              <a:rPr lang="zh-CN" altLang="en-US" sz="2400" dirty="0">
                <a:solidFill>
                  <a:srgbClr val="1F0909"/>
                </a:solidFill>
                <a:latin typeface="PT Serif" panose="020A0603040505020204" pitchFamily="18" charset="0"/>
              </a:rPr>
              <a:t>，表示该分类器随机对于一半的样本猜测其为正样本，另外一半的样本为负样本。</a:t>
            </a:r>
          </a:p>
        </p:txBody>
      </p:sp>
      <p:sp>
        <p:nvSpPr>
          <p:cNvPr id="8" name="矩形 7">
            <a:extLst>
              <a:ext uri="{FF2B5EF4-FFF2-40B4-BE49-F238E27FC236}">
                <a16:creationId xmlns="" xmlns:a16="http://schemas.microsoft.com/office/drawing/2014/main" id="{D899F911-411C-F74E-886B-95B80C3266F0}"/>
              </a:ext>
            </a:extLst>
          </p:cNvPr>
          <p:cNvSpPr/>
          <p:nvPr/>
        </p:nvSpPr>
        <p:spPr>
          <a:xfrm>
            <a:off x="14432" y="4615436"/>
            <a:ext cx="7224568" cy="461665"/>
          </a:xfrm>
          <a:prstGeom prst="rect">
            <a:avLst/>
          </a:prstGeom>
        </p:spPr>
        <p:txBody>
          <a:bodyPr wrap="square">
            <a:spAutoFit/>
          </a:bodyPr>
          <a:lstStyle/>
          <a:p>
            <a:pPr fontAlgn="ctr"/>
            <a:r>
              <a:rPr lang="en" altLang="zh-CN" sz="2400" dirty="0">
                <a:solidFill>
                  <a:srgbClr val="0000FF"/>
                </a:solidFill>
                <a:latin typeface="PT Serif" panose="020A0603040505020204" pitchFamily="18" charset="0"/>
              </a:rPr>
              <a:t>ROC</a:t>
            </a:r>
            <a:r>
              <a:rPr lang="zh-CN" altLang="en-US" sz="2400" dirty="0">
                <a:solidFill>
                  <a:srgbClr val="0000FF"/>
                </a:solidFill>
                <a:latin typeface="PT Serif" panose="020A0603040505020204" pitchFamily="18" charset="0"/>
              </a:rPr>
              <a:t>曲线越接近左上角，该分类器的性能越好。</a:t>
            </a:r>
          </a:p>
        </p:txBody>
      </p:sp>
      <p:sp>
        <p:nvSpPr>
          <p:cNvPr id="7" name="object 2">
            <a:extLst>
              <a:ext uri="{FF2B5EF4-FFF2-40B4-BE49-F238E27FC236}">
                <a16:creationId xmlns="" xmlns:a16="http://schemas.microsoft.com/office/drawing/2014/main" id="{C66318E3-A03F-1B42-BA1A-7CF403D598AB}"/>
              </a:ext>
            </a:extLst>
          </p:cNvPr>
          <p:cNvSpPr/>
          <p:nvPr/>
        </p:nvSpPr>
        <p:spPr>
          <a:xfrm>
            <a:off x="6858000" y="4036946"/>
            <a:ext cx="1781443" cy="1040155"/>
          </a:xfrm>
          <a:prstGeom prst="rect">
            <a:avLst/>
          </a:prstGeom>
          <a:blipFill>
            <a:blip r:embed="rId3" cstate="print"/>
            <a:stretch>
              <a:fillRect/>
            </a:stretch>
          </a:blipFill>
        </p:spPr>
        <p:txBody>
          <a:bodyPr wrap="square" lIns="0" tIns="0" rIns="0" bIns="0" rtlCol="0"/>
          <a:lstStyle/>
          <a:p>
            <a:endParaRPr/>
          </a:p>
        </p:txBody>
      </p:sp>
      <p:sp>
        <p:nvSpPr>
          <p:cNvPr id="3" name="矩形 2">
            <a:extLst>
              <a:ext uri="{FF2B5EF4-FFF2-40B4-BE49-F238E27FC236}">
                <a16:creationId xmlns="" xmlns:a16="http://schemas.microsoft.com/office/drawing/2014/main" id="{41FF7BB7-6C7C-A54F-BBF1-A99C9A8FF7CF}"/>
              </a:ext>
            </a:extLst>
          </p:cNvPr>
          <p:cNvSpPr/>
          <p:nvPr/>
        </p:nvSpPr>
        <p:spPr>
          <a:xfrm>
            <a:off x="500218" y="3819903"/>
            <a:ext cx="2502608" cy="646331"/>
          </a:xfrm>
          <a:prstGeom prst="rect">
            <a:avLst/>
          </a:prstGeom>
          <a:ln>
            <a:solidFill>
              <a:srgbClr val="0000FF"/>
            </a:solidFill>
          </a:ln>
        </p:spPr>
        <p:txBody>
          <a:bodyPr wrap="none">
            <a:spAutoFit/>
          </a:bodyPr>
          <a:lstStyle/>
          <a:p>
            <a:r>
              <a:rPr lang="en" altLang="zh-CN" b="1" dirty="0">
                <a:solidFill>
                  <a:srgbClr val="C00000"/>
                </a:solidFill>
              </a:rPr>
              <a:t>TPR=TP/(TP+FN)</a:t>
            </a:r>
          </a:p>
          <a:p>
            <a:r>
              <a:rPr lang="en" altLang="zh-CN" b="1" dirty="0">
                <a:solidFill>
                  <a:srgbClr val="C00000"/>
                </a:solidFill>
              </a:rPr>
              <a:t>FPR=FP/(FP+TN)</a:t>
            </a:r>
            <a:endParaRPr lang="zh-CN" altLang="en-US" b="1" dirty="0">
              <a:solidFill>
                <a:srgbClr val="C00000"/>
              </a:solidFill>
            </a:endParaRPr>
          </a:p>
        </p:txBody>
      </p:sp>
    </p:spTree>
    <p:extLst>
      <p:ext uri="{BB962C8B-B14F-4D97-AF65-F5344CB8AC3E}">
        <p14:creationId xmlns:p14="http://schemas.microsoft.com/office/powerpoint/2010/main" val="1505862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0" dirty="0">
                <a:latin typeface="FangSong"/>
                <a:cs typeface="FangSong"/>
              </a:rPr>
              <a:t>泛化误</a:t>
            </a:r>
            <a:r>
              <a:rPr sz="2800" spc="-30" dirty="0">
                <a:latin typeface="FangSong"/>
                <a:cs typeface="FangSong"/>
              </a:rPr>
              <a:t>差</a:t>
            </a:r>
            <a:r>
              <a:rPr sz="2800" spc="-430" dirty="0">
                <a:latin typeface="FangSong"/>
                <a:cs typeface="FangSong"/>
              </a:rPr>
              <a:t> </a:t>
            </a:r>
            <a:r>
              <a:rPr sz="2800" spc="-15" dirty="0"/>
              <a:t>vs.</a:t>
            </a:r>
            <a:r>
              <a:rPr sz="2800" spc="5" dirty="0"/>
              <a:t> </a:t>
            </a:r>
            <a:r>
              <a:rPr sz="2800" spc="-20" dirty="0">
                <a:latin typeface="FangSong"/>
                <a:cs typeface="FangSong"/>
              </a:rPr>
              <a:t>经验误差</a:t>
            </a:r>
            <a:endParaRPr sz="2800">
              <a:latin typeface="FangSong"/>
              <a:cs typeface="FangSong"/>
            </a:endParaRPr>
          </a:p>
        </p:txBody>
      </p:sp>
      <p:sp>
        <p:nvSpPr>
          <p:cNvPr id="3" name="object 3"/>
          <p:cNvSpPr txBox="1"/>
          <p:nvPr/>
        </p:nvSpPr>
        <p:spPr>
          <a:xfrm>
            <a:off x="228600" y="990600"/>
            <a:ext cx="8382000" cy="4972643"/>
          </a:xfrm>
          <a:prstGeom prst="rect">
            <a:avLst/>
          </a:prstGeom>
        </p:spPr>
        <p:txBody>
          <a:bodyPr vert="horz" wrap="square" lIns="0" tIns="0" rIns="0" bIns="0" rtlCol="0">
            <a:spAutoFit/>
          </a:bodyPr>
          <a:lstStyle/>
          <a:p>
            <a:pPr marL="12700" marR="5080">
              <a:lnSpc>
                <a:spcPct val="141700"/>
              </a:lnSpc>
            </a:pPr>
            <a:r>
              <a:rPr lang="zh-CN" altLang="en-US" sz="2000" dirty="0" smtClean="0">
                <a:solidFill>
                  <a:srgbClr val="0000FF"/>
                </a:solidFill>
                <a:latin typeface="FangSong"/>
                <a:cs typeface="FangSong"/>
              </a:rPr>
              <a:t>对</a:t>
            </a:r>
            <a:r>
              <a:rPr lang="zh-CN" altLang="en-US" sz="2000" b="1" dirty="0" smtClean="0">
                <a:solidFill>
                  <a:srgbClr val="0000FF"/>
                </a:solidFill>
                <a:latin typeface="FangSong"/>
                <a:cs typeface="FangSong"/>
              </a:rPr>
              <a:t>分类</a:t>
            </a:r>
            <a:r>
              <a:rPr lang="zh-CN" altLang="en-US" sz="2000" dirty="0" smtClean="0">
                <a:solidFill>
                  <a:srgbClr val="0000FF"/>
                </a:solidFill>
                <a:latin typeface="FangSong"/>
                <a:cs typeface="FangSong"/>
              </a:rPr>
              <a:t>问题：</a:t>
            </a:r>
          </a:p>
          <a:p>
            <a:pPr marL="355600" marR="5080" indent="-342900">
              <a:lnSpc>
                <a:spcPct val="141700"/>
              </a:lnSpc>
              <a:buFont typeface="Arial" charset="0"/>
              <a:buChar char="•"/>
            </a:pPr>
            <a:r>
              <a:rPr lang="zh-CN" altLang="en-US" sz="2000" dirty="0" smtClean="0">
                <a:solidFill>
                  <a:srgbClr val="0000FF"/>
                </a:solidFill>
                <a:latin typeface="FangSong"/>
                <a:cs typeface="FangSong"/>
              </a:rPr>
              <a:t>错误率</a:t>
            </a:r>
            <a:r>
              <a:rPr lang="en-US" altLang="zh-CN" sz="2000" dirty="0">
                <a:solidFill>
                  <a:srgbClr val="0000FF"/>
                </a:solidFill>
                <a:latin typeface="FangSong"/>
                <a:cs typeface="FangSong"/>
              </a:rPr>
              <a:t>(error</a:t>
            </a:r>
            <a:r>
              <a:rPr lang="zh-CN" altLang="en-US" sz="2000" dirty="0">
                <a:solidFill>
                  <a:srgbClr val="0000FF"/>
                </a:solidFill>
                <a:latin typeface="FangSong"/>
                <a:cs typeface="FangSong"/>
              </a:rPr>
              <a:t> </a:t>
            </a:r>
            <a:r>
              <a:rPr lang="en-US" altLang="zh-CN" sz="2000" dirty="0">
                <a:solidFill>
                  <a:srgbClr val="0000FF"/>
                </a:solidFill>
                <a:latin typeface="FangSong"/>
                <a:cs typeface="FangSong"/>
              </a:rPr>
              <a:t>rate):</a:t>
            </a:r>
            <a:r>
              <a:rPr lang="zh-CN" altLang="en-US" sz="2000" dirty="0">
                <a:solidFill>
                  <a:srgbClr val="0000FF"/>
                </a:solidFill>
                <a:latin typeface="FangSong"/>
                <a:cs typeface="FangSong"/>
              </a:rPr>
              <a:t> </a:t>
            </a:r>
            <a:r>
              <a:rPr lang="en-US" altLang="zh-CN" sz="2000" dirty="0">
                <a:solidFill>
                  <a:srgbClr val="0000FF"/>
                </a:solidFill>
                <a:latin typeface="FangSong"/>
                <a:cs typeface="FangSong"/>
              </a:rPr>
              <a:t>e</a:t>
            </a:r>
            <a:r>
              <a:rPr lang="zh-CN" altLang="en-US" sz="2000" dirty="0">
                <a:solidFill>
                  <a:srgbClr val="0000FF"/>
                </a:solidFill>
                <a:latin typeface="FangSong"/>
                <a:cs typeface="FangSong"/>
              </a:rPr>
              <a:t> </a:t>
            </a:r>
            <a:r>
              <a:rPr lang="en-US" altLang="zh-CN" sz="2000" dirty="0">
                <a:solidFill>
                  <a:srgbClr val="0000FF"/>
                </a:solidFill>
                <a:latin typeface="FangSong"/>
                <a:cs typeface="FangSong"/>
              </a:rPr>
              <a:t>=</a:t>
            </a:r>
            <a:r>
              <a:rPr lang="zh-CN" altLang="en-US" sz="2000" dirty="0">
                <a:solidFill>
                  <a:srgbClr val="0000FF"/>
                </a:solidFill>
                <a:latin typeface="FangSong"/>
                <a:cs typeface="FangSong"/>
              </a:rPr>
              <a:t> </a:t>
            </a:r>
            <a:r>
              <a:rPr lang="en-US" altLang="zh-CN" sz="2000" dirty="0">
                <a:solidFill>
                  <a:srgbClr val="0000FF"/>
                </a:solidFill>
                <a:latin typeface="FangSong"/>
                <a:cs typeface="FangSong"/>
              </a:rPr>
              <a:t>a/m;</a:t>
            </a:r>
            <a:r>
              <a:rPr lang="zh-CN" altLang="en-US" sz="2000" dirty="0">
                <a:solidFill>
                  <a:srgbClr val="0000FF"/>
                </a:solidFill>
                <a:latin typeface="FangSong"/>
                <a:cs typeface="FangSong"/>
              </a:rPr>
              <a:t> </a:t>
            </a:r>
            <a:r>
              <a:rPr lang="en-US" altLang="zh-CN" sz="2000" dirty="0">
                <a:solidFill>
                  <a:srgbClr val="0000FF"/>
                </a:solidFill>
                <a:latin typeface="FangSong"/>
                <a:cs typeface="FangSong"/>
              </a:rPr>
              <a:t>m</a:t>
            </a:r>
            <a:r>
              <a:rPr lang="zh-CN" altLang="en-US" sz="2000" dirty="0">
                <a:solidFill>
                  <a:srgbClr val="0000FF"/>
                </a:solidFill>
                <a:latin typeface="FangSong"/>
                <a:cs typeface="FangSong"/>
              </a:rPr>
              <a:t>个样本中错误</a:t>
            </a:r>
            <a:r>
              <a:rPr lang="en-US" altLang="zh-CN" sz="2000" dirty="0">
                <a:solidFill>
                  <a:srgbClr val="0000FF"/>
                </a:solidFill>
                <a:latin typeface="FangSong"/>
                <a:cs typeface="FangSong"/>
              </a:rPr>
              <a:t>a</a:t>
            </a:r>
            <a:r>
              <a:rPr lang="zh-CN" altLang="en-US" sz="2000" dirty="0">
                <a:solidFill>
                  <a:srgbClr val="0000FF"/>
                </a:solidFill>
                <a:latin typeface="FangSong"/>
                <a:cs typeface="FangSong"/>
              </a:rPr>
              <a:t>个</a:t>
            </a:r>
            <a:r>
              <a:rPr lang="en-US" altLang="zh-CN" sz="2000" dirty="0">
                <a:solidFill>
                  <a:srgbClr val="0000FF"/>
                </a:solidFill>
                <a:latin typeface="FangSong"/>
                <a:cs typeface="FangSong"/>
              </a:rPr>
              <a:t>.</a:t>
            </a:r>
            <a:endParaRPr lang="zh-CN" altLang="en-US" sz="2000" dirty="0">
              <a:solidFill>
                <a:srgbClr val="0000FF"/>
              </a:solidFill>
              <a:latin typeface="FangSong"/>
              <a:cs typeface="FangSong"/>
            </a:endParaRPr>
          </a:p>
          <a:p>
            <a:pPr marL="355600" marR="5080" indent="-342900">
              <a:lnSpc>
                <a:spcPct val="141700"/>
              </a:lnSpc>
              <a:buFont typeface="Arial" charset="0"/>
              <a:buChar char="•"/>
            </a:pPr>
            <a:r>
              <a:rPr lang="zh-CN" altLang="en-US" sz="2000" dirty="0">
                <a:solidFill>
                  <a:srgbClr val="0000FF"/>
                </a:solidFill>
                <a:latin typeface="FangSong"/>
                <a:cs typeface="FangSong"/>
              </a:rPr>
              <a:t>准确率</a:t>
            </a:r>
            <a:r>
              <a:rPr lang="en-US" altLang="zh-CN" sz="2000" dirty="0" smtClean="0">
                <a:solidFill>
                  <a:srgbClr val="0000FF"/>
                </a:solidFill>
                <a:latin typeface="FangSong"/>
                <a:cs typeface="FangSong"/>
              </a:rPr>
              <a:t>(</a:t>
            </a:r>
            <a:r>
              <a:rPr lang="zh-CN" altLang="en-US" sz="2000" dirty="0" smtClean="0">
                <a:solidFill>
                  <a:srgbClr val="0000FF"/>
                </a:solidFill>
                <a:latin typeface="FangSong"/>
                <a:cs typeface="FangSong"/>
              </a:rPr>
              <a:t>精度：</a:t>
            </a:r>
            <a:r>
              <a:rPr lang="en-US" altLang="zh-CN" sz="2000" dirty="0" smtClean="0">
                <a:solidFill>
                  <a:srgbClr val="0000FF"/>
                </a:solidFill>
                <a:latin typeface="FangSong"/>
                <a:cs typeface="FangSong"/>
              </a:rPr>
              <a:t>accuracy</a:t>
            </a:r>
            <a:r>
              <a:rPr lang="en-US" altLang="zh-CN" sz="2000" dirty="0">
                <a:solidFill>
                  <a:srgbClr val="0000FF"/>
                </a:solidFill>
                <a:latin typeface="FangSong"/>
                <a:cs typeface="FangSong"/>
              </a:rPr>
              <a:t>):</a:t>
            </a:r>
            <a:r>
              <a:rPr lang="zh-CN" altLang="en-US" sz="2000" dirty="0">
                <a:solidFill>
                  <a:srgbClr val="0000FF"/>
                </a:solidFill>
                <a:latin typeface="FangSong"/>
                <a:cs typeface="FangSong"/>
              </a:rPr>
              <a:t> </a:t>
            </a:r>
            <a:r>
              <a:rPr lang="en-US" altLang="zh-CN" sz="2000" dirty="0">
                <a:solidFill>
                  <a:srgbClr val="0000FF"/>
                </a:solidFill>
                <a:latin typeface="FangSong"/>
                <a:cs typeface="FangSong"/>
              </a:rPr>
              <a:t>a</a:t>
            </a:r>
            <a:r>
              <a:rPr lang="zh-CN" altLang="en-US" sz="2000" dirty="0">
                <a:solidFill>
                  <a:srgbClr val="0000FF"/>
                </a:solidFill>
                <a:latin typeface="FangSong"/>
                <a:cs typeface="FangSong"/>
              </a:rPr>
              <a:t> </a:t>
            </a:r>
            <a:r>
              <a:rPr lang="en-US" altLang="zh-CN" sz="2000" dirty="0">
                <a:solidFill>
                  <a:srgbClr val="0000FF"/>
                </a:solidFill>
                <a:latin typeface="FangSong"/>
                <a:cs typeface="FangSong"/>
              </a:rPr>
              <a:t>=</a:t>
            </a:r>
            <a:r>
              <a:rPr lang="zh-CN" altLang="en-US" sz="2000" dirty="0">
                <a:solidFill>
                  <a:srgbClr val="0000FF"/>
                </a:solidFill>
                <a:latin typeface="FangSong"/>
                <a:cs typeface="FangSong"/>
              </a:rPr>
              <a:t> </a:t>
            </a:r>
            <a:r>
              <a:rPr lang="en-US" altLang="zh-CN" sz="2000" dirty="0">
                <a:solidFill>
                  <a:srgbClr val="0000FF"/>
                </a:solidFill>
                <a:latin typeface="FangSong"/>
                <a:cs typeface="FangSong"/>
              </a:rPr>
              <a:t>1</a:t>
            </a:r>
            <a:r>
              <a:rPr lang="zh-CN" altLang="en-US" sz="2000" dirty="0">
                <a:solidFill>
                  <a:srgbClr val="0000FF"/>
                </a:solidFill>
                <a:latin typeface="FangSong"/>
                <a:cs typeface="FangSong"/>
              </a:rPr>
              <a:t> </a:t>
            </a:r>
            <a:r>
              <a:rPr lang="en-US" altLang="zh-CN" sz="2000" dirty="0">
                <a:solidFill>
                  <a:srgbClr val="0000FF"/>
                </a:solidFill>
                <a:latin typeface="FangSong"/>
                <a:cs typeface="FangSong"/>
              </a:rPr>
              <a:t>-</a:t>
            </a:r>
            <a:r>
              <a:rPr lang="zh-CN" altLang="en-US" sz="2000" dirty="0">
                <a:solidFill>
                  <a:srgbClr val="0000FF"/>
                </a:solidFill>
                <a:latin typeface="FangSong"/>
                <a:cs typeface="FangSong"/>
              </a:rPr>
              <a:t> </a:t>
            </a:r>
            <a:r>
              <a:rPr lang="en-US" altLang="zh-CN" sz="2000" dirty="0">
                <a:solidFill>
                  <a:srgbClr val="0000FF"/>
                </a:solidFill>
                <a:latin typeface="FangSong"/>
                <a:cs typeface="FangSong"/>
              </a:rPr>
              <a:t>e.</a:t>
            </a:r>
          </a:p>
          <a:p>
            <a:pPr marL="12700" marR="5080">
              <a:lnSpc>
                <a:spcPct val="141700"/>
              </a:lnSpc>
            </a:pPr>
            <a:r>
              <a:rPr lang="zh-CN" altLang="en-US" sz="2000" dirty="0" smtClean="0">
                <a:solidFill>
                  <a:srgbClr val="0000FF"/>
                </a:solidFill>
                <a:latin typeface="FangSong"/>
                <a:cs typeface="FangSong"/>
              </a:rPr>
              <a:t>更一般的，定义</a:t>
            </a:r>
            <a:r>
              <a:rPr lang="zh-CN" altLang="en-US" sz="2000" dirty="0" smtClean="0">
                <a:solidFill>
                  <a:srgbClr val="0000FF"/>
                </a:solidFill>
                <a:latin typeface="FangSong"/>
                <a:cs typeface="FangSong"/>
              </a:rPr>
              <a:t>误差</a:t>
            </a:r>
            <a:r>
              <a:rPr lang="en-US" altLang="zh-CN" sz="2000" dirty="0">
                <a:solidFill>
                  <a:srgbClr val="0000FF"/>
                </a:solidFill>
                <a:latin typeface="FangSong"/>
                <a:cs typeface="FangSong"/>
              </a:rPr>
              <a:t>(error):</a:t>
            </a:r>
            <a:r>
              <a:rPr lang="zh-CN" altLang="en-US" sz="2000" dirty="0">
                <a:solidFill>
                  <a:srgbClr val="0000FF"/>
                </a:solidFill>
                <a:latin typeface="FangSong"/>
                <a:cs typeface="FangSong"/>
              </a:rPr>
              <a:t> 实际预测输出与样本的真实输出之间的差异</a:t>
            </a:r>
            <a:r>
              <a:rPr lang="en-US" altLang="zh-CN" sz="2000" dirty="0">
                <a:solidFill>
                  <a:srgbClr val="0000FF"/>
                </a:solidFill>
                <a:latin typeface="FangSong"/>
                <a:cs typeface="FangSong"/>
              </a:rPr>
              <a:t>.</a:t>
            </a:r>
            <a:endParaRPr lang="en-US" sz="2000" dirty="0">
              <a:solidFill>
                <a:srgbClr val="0000FF"/>
              </a:solidFill>
              <a:latin typeface="FangSong"/>
              <a:cs typeface="FangSong"/>
            </a:endParaRPr>
          </a:p>
          <a:p>
            <a:pPr marL="12700" marR="5080">
              <a:lnSpc>
                <a:spcPct val="141700"/>
              </a:lnSpc>
            </a:pPr>
            <a:r>
              <a:rPr sz="2000" dirty="0">
                <a:solidFill>
                  <a:srgbClr val="0000FF"/>
                </a:solidFill>
                <a:latin typeface="FangSong"/>
                <a:cs typeface="FangSong"/>
              </a:rPr>
              <a:t>泛化误差</a:t>
            </a:r>
            <a:r>
              <a:rPr lang="en-US" altLang="zh-CN" sz="2000" dirty="0">
                <a:latin typeface="FangSong"/>
                <a:cs typeface="FangSong"/>
              </a:rPr>
              <a:t>(generalization</a:t>
            </a:r>
            <a:r>
              <a:rPr lang="zh-CN" altLang="en-US" sz="2000" dirty="0">
                <a:latin typeface="FangSong"/>
                <a:cs typeface="FangSong"/>
              </a:rPr>
              <a:t> </a:t>
            </a:r>
            <a:r>
              <a:rPr lang="en-US" altLang="zh-CN" sz="2000" dirty="0">
                <a:latin typeface="FangSong"/>
                <a:cs typeface="FangSong"/>
              </a:rPr>
              <a:t>error)</a:t>
            </a:r>
            <a:r>
              <a:rPr sz="2000" dirty="0">
                <a:latin typeface="FangSong"/>
                <a:cs typeface="FangSong"/>
              </a:rPr>
              <a:t>：在</a:t>
            </a:r>
            <a:r>
              <a:rPr sz="2000" dirty="0">
                <a:solidFill>
                  <a:srgbClr val="FF0000"/>
                </a:solidFill>
                <a:latin typeface="FangSong"/>
                <a:cs typeface="FangSong"/>
              </a:rPr>
              <a:t>“未来”样本</a:t>
            </a:r>
            <a:r>
              <a:rPr sz="2000" dirty="0">
                <a:latin typeface="FangSong"/>
                <a:cs typeface="FangSong"/>
              </a:rPr>
              <a:t>上的误差</a:t>
            </a:r>
            <a:r>
              <a:rPr lang="en-US" altLang="zh-CN" sz="2000" dirty="0">
                <a:latin typeface="FangSong"/>
                <a:cs typeface="FangSong"/>
              </a:rPr>
              <a:t>;</a:t>
            </a:r>
            <a:endParaRPr lang="en-US" sz="2000" dirty="0">
              <a:latin typeface="FangSong"/>
              <a:cs typeface="FangSong"/>
            </a:endParaRPr>
          </a:p>
          <a:p>
            <a:pPr marL="12700" marR="5080">
              <a:lnSpc>
                <a:spcPct val="141700"/>
              </a:lnSpc>
            </a:pPr>
            <a:r>
              <a:rPr sz="2000" dirty="0">
                <a:solidFill>
                  <a:srgbClr val="0000FF"/>
                </a:solidFill>
                <a:latin typeface="FangSong"/>
                <a:cs typeface="FangSong"/>
              </a:rPr>
              <a:t>经验误差</a:t>
            </a:r>
            <a:r>
              <a:rPr lang="zh-CN" altLang="en-US" sz="2000" dirty="0">
                <a:latin typeface="FangSong"/>
                <a:cs typeface="FangSong"/>
              </a:rPr>
              <a:t>（</a:t>
            </a:r>
            <a:r>
              <a:rPr lang="en-US" altLang="zh-CN" sz="2000" dirty="0">
                <a:latin typeface="FangSong"/>
                <a:cs typeface="FangSong"/>
              </a:rPr>
              <a:t>empirical</a:t>
            </a:r>
            <a:r>
              <a:rPr lang="zh-CN" altLang="en-US" sz="2000" dirty="0">
                <a:latin typeface="FangSong"/>
                <a:cs typeface="FangSong"/>
              </a:rPr>
              <a:t> </a:t>
            </a:r>
            <a:r>
              <a:rPr lang="en-US" altLang="zh-CN" sz="2000" dirty="0">
                <a:latin typeface="FangSong"/>
                <a:cs typeface="FangSong"/>
              </a:rPr>
              <a:t>error</a:t>
            </a:r>
            <a:r>
              <a:rPr lang="zh-CN" altLang="en-US" sz="2000" dirty="0">
                <a:latin typeface="FangSong"/>
                <a:cs typeface="FangSong"/>
              </a:rPr>
              <a:t>）</a:t>
            </a:r>
            <a:r>
              <a:rPr sz="2000" dirty="0">
                <a:latin typeface="FangSong"/>
                <a:cs typeface="FangSong"/>
              </a:rPr>
              <a:t>：在</a:t>
            </a:r>
            <a:r>
              <a:rPr sz="2000" dirty="0">
                <a:solidFill>
                  <a:srgbClr val="FF0000"/>
                </a:solidFill>
                <a:latin typeface="FangSong"/>
                <a:cs typeface="FangSong"/>
              </a:rPr>
              <a:t>训练集上</a:t>
            </a:r>
            <a:r>
              <a:rPr sz="2000" dirty="0">
                <a:latin typeface="FangSong"/>
                <a:cs typeface="FangSong"/>
              </a:rPr>
              <a:t>的误差，亦称“</a:t>
            </a:r>
            <a:r>
              <a:rPr sz="2000" dirty="0">
                <a:solidFill>
                  <a:srgbClr val="FF0000"/>
                </a:solidFill>
                <a:latin typeface="FangSong"/>
                <a:cs typeface="FangSong"/>
              </a:rPr>
              <a:t>训练误差</a:t>
            </a:r>
            <a:r>
              <a:rPr sz="2000" dirty="0">
                <a:latin typeface="FangSong"/>
                <a:cs typeface="FangSong"/>
              </a:rPr>
              <a:t>”</a:t>
            </a:r>
            <a:r>
              <a:rPr lang="en-US" altLang="zh-CN" sz="2000" dirty="0">
                <a:latin typeface="FangSong"/>
                <a:cs typeface="FangSong"/>
              </a:rPr>
              <a:t>(training</a:t>
            </a:r>
            <a:r>
              <a:rPr lang="zh-CN" altLang="en-US" sz="2000" dirty="0">
                <a:latin typeface="FangSong"/>
                <a:cs typeface="FangSong"/>
              </a:rPr>
              <a:t> </a:t>
            </a:r>
            <a:r>
              <a:rPr lang="en-US" altLang="zh-CN" sz="2000" dirty="0">
                <a:latin typeface="FangSong"/>
                <a:cs typeface="FangSong"/>
              </a:rPr>
              <a:t>error)</a:t>
            </a:r>
            <a:endParaRPr sz="2000" dirty="0">
              <a:latin typeface="Times New Roman"/>
              <a:cs typeface="Times New Roman"/>
            </a:endParaRPr>
          </a:p>
          <a:p>
            <a:pPr marL="664845">
              <a:lnSpc>
                <a:spcPct val="100000"/>
              </a:lnSpc>
              <a:spcBef>
                <a:spcPts val="1695"/>
              </a:spcBef>
            </a:pPr>
            <a:r>
              <a:rPr sz="2400" dirty="0">
                <a:latin typeface="Wingdings"/>
                <a:cs typeface="Wingdings"/>
              </a:rPr>
              <a:t></a:t>
            </a:r>
            <a:r>
              <a:rPr sz="2400" spc="-1435" dirty="0">
                <a:latin typeface="Wingdings"/>
                <a:cs typeface="Wingdings"/>
              </a:rPr>
              <a:t> </a:t>
            </a:r>
            <a:r>
              <a:rPr sz="2400" dirty="0">
                <a:latin typeface="FangSong"/>
                <a:cs typeface="FangSong"/>
              </a:rPr>
              <a:t>泛化误差越小越好</a:t>
            </a:r>
          </a:p>
          <a:p>
            <a:pPr marL="664845">
              <a:lnSpc>
                <a:spcPct val="100000"/>
              </a:lnSpc>
              <a:spcBef>
                <a:spcPts val="1440"/>
              </a:spcBef>
            </a:pPr>
            <a:r>
              <a:rPr sz="2400" dirty="0">
                <a:latin typeface="Wingdings"/>
                <a:cs typeface="Wingdings"/>
              </a:rPr>
              <a:t></a:t>
            </a:r>
            <a:r>
              <a:rPr sz="2400" spc="-1435" dirty="0">
                <a:latin typeface="Wingdings"/>
                <a:cs typeface="Wingdings"/>
              </a:rPr>
              <a:t> </a:t>
            </a:r>
            <a:r>
              <a:rPr sz="2400" dirty="0">
                <a:latin typeface="FangSong"/>
                <a:cs typeface="FangSong"/>
              </a:rPr>
              <a:t>经验误差是否越小越好？</a:t>
            </a:r>
            <a:endParaRPr sz="2400" dirty="0">
              <a:latin typeface="Times New Roman"/>
              <a:cs typeface="Times New Roman"/>
            </a:endParaRPr>
          </a:p>
          <a:p>
            <a:pPr>
              <a:lnSpc>
                <a:spcPct val="100000"/>
              </a:lnSpc>
              <a:spcBef>
                <a:spcPts val="10"/>
              </a:spcBef>
            </a:pPr>
            <a:endParaRPr sz="2250" dirty="0">
              <a:latin typeface="Times New Roman"/>
              <a:cs typeface="Times New Roman"/>
            </a:endParaRPr>
          </a:p>
          <a:p>
            <a:pPr marL="664845">
              <a:lnSpc>
                <a:spcPct val="100000"/>
              </a:lnSpc>
              <a:tabLst>
                <a:tab pos="1602105" algn="l"/>
              </a:tabLst>
            </a:pPr>
            <a:r>
              <a:rPr sz="2800" spc="-30" dirty="0">
                <a:latin typeface="Verdana"/>
                <a:cs typeface="Verdana"/>
              </a:rPr>
              <a:t>NO</a:t>
            </a:r>
            <a:r>
              <a:rPr sz="2800" spc="-15" dirty="0">
                <a:latin typeface="Verdana"/>
                <a:cs typeface="Verdana"/>
              </a:rPr>
              <a:t>!</a:t>
            </a:r>
            <a:r>
              <a:rPr sz="2800" dirty="0">
                <a:latin typeface="Verdana"/>
                <a:cs typeface="Verdana"/>
              </a:rPr>
              <a:t>	</a:t>
            </a:r>
            <a:r>
              <a:rPr sz="2800" spc="-20" dirty="0">
                <a:latin typeface="FangSong"/>
                <a:cs typeface="FangSong"/>
              </a:rPr>
              <a:t>因为会出</a:t>
            </a:r>
            <a:r>
              <a:rPr sz="2800" spc="-30" dirty="0">
                <a:latin typeface="FangSong"/>
                <a:cs typeface="FangSong"/>
              </a:rPr>
              <a:t>现</a:t>
            </a:r>
            <a:r>
              <a:rPr sz="2800" spc="-10" dirty="0">
                <a:latin typeface="FangSong"/>
                <a:cs typeface="FangSong"/>
              </a:rPr>
              <a:t>“</a:t>
            </a:r>
            <a:r>
              <a:rPr sz="2800" b="1" spc="-20" dirty="0">
                <a:solidFill>
                  <a:srgbClr val="0000FF"/>
                </a:solidFill>
                <a:latin typeface="Hannotate SC"/>
                <a:cs typeface="Hannotate SC"/>
              </a:rPr>
              <a:t>过拟</a:t>
            </a:r>
            <a:r>
              <a:rPr sz="2800" b="1" spc="-10" dirty="0">
                <a:solidFill>
                  <a:srgbClr val="0000FF"/>
                </a:solidFill>
                <a:latin typeface="Hannotate SC"/>
                <a:cs typeface="Hannotate SC"/>
              </a:rPr>
              <a:t>合</a:t>
            </a:r>
            <a:r>
              <a:rPr sz="2800" spc="-30" dirty="0">
                <a:latin typeface="FangSong"/>
                <a:cs typeface="FangSong"/>
              </a:rPr>
              <a:t>”</a:t>
            </a:r>
            <a:r>
              <a:rPr sz="2000" spc="-5" dirty="0">
                <a:latin typeface="Verdana"/>
                <a:cs typeface="Verdana"/>
              </a:rPr>
              <a:t>(</a:t>
            </a:r>
            <a:r>
              <a:rPr sz="2000" spc="-15" dirty="0">
                <a:latin typeface="Verdana"/>
                <a:cs typeface="Verdana"/>
              </a:rPr>
              <a:t>o</a:t>
            </a:r>
            <a:r>
              <a:rPr sz="2000" spc="-25" dirty="0">
                <a:latin typeface="Verdana"/>
                <a:cs typeface="Verdana"/>
              </a:rPr>
              <a:t>v</a:t>
            </a:r>
            <a:r>
              <a:rPr sz="2000" spc="-10" dirty="0">
                <a:latin typeface="Verdana"/>
                <a:cs typeface="Verdana"/>
              </a:rPr>
              <a:t>e</a:t>
            </a:r>
            <a:r>
              <a:rPr sz="2000" dirty="0">
                <a:latin typeface="Verdana"/>
                <a:cs typeface="Verdana"/>
              </a:rPr>
              <a:t>rf</a:t>
            </a:r>
            <a:r>
              <a:rPr sz="2000" spc="-15" dirty="0">
                <a:latin typeface="Verdana"/>
                <a:cs typeface="Verdana"/>
              </a:rPr>
              <a:t>i</a:t>
            </a:r>
            <a:r>
              <a:rPr sz="2000" dirty="0">
                <a:latin typeface="Verdana"/>
                <a:cs typeface="Verdana"/>
              </a:rPr>
              <a:t>tting)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ROC</a:t>
            </a:r>
            <a:endParaRPr lang="zh-CN" altLang="en-US" dirty="0"/>
          </a:p>
        </p:txBody>
      </p:sp>
      <p:pic>
        <p:nvPicPr>
          <p:cNvPr id="3" name="图片 2">
            <a:extLst>
              <a:ext uri="{FF2B5EF4-FFF2-40B4-BE49-F238E27FC236}">
                <a16:creationId xmlns="" xmlns:a16="http://schemas.microsoft.com/office/drawing/2014/main" id="{8383AD8F-2AD1-1F44-B6D1-5CC90755BEF6}"/>
              </a:ext>
            </a:extLst>
          </p:cNvPr>
          <p:cNvPicPr>
            <a:picLocks noChangeAspect="1"/>
          </p:cNvPicPr>
          <p:nvPr/>
        </p:nvPicPr>
        <p:blipFill>
          <a:blip r:embed="rId2"/>
          <a:stretch>
            <a:fillRect/>
          </a:stretch>
        </p:blipFill>
        <p:spPr>
          <a:xfrm>
            <a:off x="4584700" y="393720"/>
            <a:ext cx="4559300" cy="3937000"/>
          </a:xfrm>
          <a:prstGeom prst="rect">
            <a:avLst/>
          </a:prstGeom>
        </p:spPr>
      </p:pic>
      <p:sp>
        <p:nvSpPr>
          <p:cNvPr id="7" name="矩形 6">
            <a:extLst>
              <a:ext uri="{FF2B5EF4-FFF2-40B4-BE49-F238E27FC236}">
                <a16:creationId xmlns="" xmlns:a16="http://schemas.microsoft.com/office/drawing/2014/main" id="{B02DEBC5-3052-0D44-B0F1-2BDB6490C123}"/>
              </a:ext>
            </a:extLst>
          </p:cNvPr>
          <p:cNvSpPr/>
          <p:nvPr/>
        </p:nvSpPr>
        <p:spPr>
          <a:xfrm>
            <a:off x="80096" y="914400"/>
            <a:ext cx="4872903" cy="2677656"/>
          </a:xfrm>
          <a:prstGeom prst="rect">
            <a:avLst/>
          </a:prstGeom>
        </p:spPr>
        <p:txBody>
          <a:bodyPr wrap="square">
            <a:spAutoFit/>
          </a:bodyPr>
          <a:lstStyle/>
          <a:p>
            <a:pPr marL="342900" indent="-342900">
              <a:buFont typeface="Arial" panose="020B0604020202020204" pitchFamily="34" charset="0"/>
              <a:buChar char="•"/>
            </a:pPr>
            <a:r>
              <a:rPr lang="zh-CN" altLang="en-US" sz="2800" dirty="0">
                <a:solidFill>
                  <a:srgbClr val="1F0909"/>
                </a:solidFill>
                <a:latin typeface="PT Serif" panose="020A0603040505020204" pitchFamily="18" charset="0"/>
              </a:rPr>
              <a:t>假如我们已经得到了所有样本的概率输出（</a:t>
            </a:r>
            <a:r>
              <a:rPr lang="zh-CN" altLang="en-US" sz="2800" dirty="0">
                <a:solidFill>
                  <a:srgbClr val="0000FF"/>
                </a:solidFill>
                <a:latin typeface="PT Serif" panose="020A0603040505020204" pitchFamily="18" charset="0"/>
              </a:rPr>
              <a:t>属于正样本的概率</a:t>
            </a:r>
            <a:r>
              <a:rPr lang="zh-CN" altLang="en-US" sz="2800" dirty="0">
                <a:solidFill>
                  <a:srgbClr val="1F0909"/>
                </a:solidFill>
                <a:latin typeface="PT Serif" panose="020A0603040505020204" pitchFamily="18" charset="0"/>
              </a:rPr>
              <a:t>）</a:t>
            </a:r>
            <a:endParaRPr lang="en-US" altLang="zh-CN" sz="2800" dirty="0">
              <a:solidFill>
                <a:srgbClr val="1F0909"/>
              </a:solidFill>
              <a:latin typeface="PT Serif" panose="020A0603040505020204" pitchFamily="18" charset="0"/>
            </a:endParaRPr>
          </a:p>
          <a:p>
            <a:pPr marL="342900" indent="-342900">
              <a:buFont typeface="Arial" panose="020B0604020202020204" pitchFamily="34" charset="0"/>
              <a:buChar char="•"/>
            </a:pPr>
            <a:endParaRPr lang="en-US" altLang="zh-CN" sz="2800" dirty="0">
              <a:solidFill>
                <a:srgbClr val="1F0909"/>
              </a:solidFill>
              <a:latin typeface="PT Serif" panose="020A0603040505020204" pitchFamily="18" charset="0"/>
            </a:endParaRPr>
          </a:p>
          <a:p>
            <a:pPr marL="342900" indent="-342900">
              <a:buFont typeface="Arial" panose="020B0604020202020204" pitchFamily="34" charset="0"/>
              <a:buChar char="•"/>
            </a:pPr>
            <a:r>
              <a:rPr lang="zh-CN" altLang="en-US" sz="2800" dirty="0">
                <a:solidFill>
                  <a:srgbClr val="1F0909"/>
                </a:solidFill>
                <a:latin typeface="PT Serif" panose="020A0603040505020204" pitchFamily="18" charset="0"/>
              </a:rPr>
              <a:t>根据每个</a:t>
            </a:r>
            <a:r>
              <a:rPr lang="zh-CN" altLang="en-US" sz="2800" dirty="0">
                <a:solidFill>
                  <a:srgbClr val="0000FF"/>
                </a:solidFill>
                <a:latin typeface="PT Serif" panose="020A0603040505020204" pitchFamily="18" charset="0"/>
              </a:rPr>
              <a:t>测试样本属于正样本的</a:t>
            </a:r>
            <a:r>
              <a:rPr lang="zh-CN" altLang="en-US" sz="2800" dirty="0">
                <a:solidFill>
                  <a:srgbClr val="1F0909"/>
                </a:solidFill>
                <a:latin typeface="PT Serif" panose="020A0603040505020204" pitchFamily="18" charset="0"/>
              </a:rPr>
              <a:t>概率值</a:t>
            </a:r>
            <a:r>
              <a:rPr lang="zh-CN" altLang="en-US" sz="2800" dirty="0">
                <a:solidFill>
                  <a:srgbClr val="0000FF"/>
                </a:solidFill>
                <a:latin typeface="PT Serif" panose="020A0603040505020204" pitchFamily="18" charset="0"/>
              </a:rPr>
              <a:t>从大到小排序</a:t>
            </a:r>
            <a:r>
              <a:rPr lang="zh-CN" altLang="en-US" sz="2800" dirty="0">
                <a:solidFill>
                  <a:srgbClr val="1F0909"/>
                </a:solidFill>
                <a:latin typeface="PT Serif" panose="020A0603040505020204" pitchFamily="18" charset="0"/>
              </a:rPr>
              <a:t>。</a:t>
            </a:r>
            <a:endParaRPr lang="en-US" altLang="zh-CN" sz="2800" dirty="0">
              <a:solidFill>
                <a:srgbClr val="1F0909"/>
              </a:solidFill>
              <a:latin typeface="PT Serif" panose="020A0603040505020204" pitchFamily="18" charset="0"/>
            </a:endParaRPr>
          </a:p>
        </p:txBody>
      </p:sp>
      <p:sp>
        <p:nvSpPr>
          <p:cNvPr id="10" name="矩形 9">
            <a:extLst>
              <a:ext uri="{FF2B5EF4-FFF2-40B4-BE49-F238E27FC236}">
                <a16:creationId xmlns="" xmlns:a16="http://schemas.microsoft.com/office/drawing/2014/main" id="{853B4752-2FF0-694D-B74E-2DCAC4EF4B58}"/>
              </a:ext>
            </a:extLst>
          </p:cNvPr>
          <p:cNvSpPr/>
          <p:nvPr/>
        </p:nvSpPr>
        <p:spPr>
          <a:xfrm>
            <a:off x="260350" y="4800600"/>
            <a:ext cx="8731250" cy="1384995"/>
          </a:xfrm>
          <a:prstGeom prst="rect">
            <a:avLst/>
          </a:prstGeom>
        </p:spPr>
        <p:txBody>
          <a:bodyPr wrap="square">
            <a:spAutoFit/>
          </a:bodyPr>
          <a:lstStyle/>
          <a:p>
            <a:pPr marL="342900" indent="-342900">
              <a:buFont typeface="Arial" panose="020B0604020202020204" pitchFamily="34" charset="0"/>
              <a:buChar char="•"/>
            </a:pPr>
            <a:r>
              <a:rPr lang="zh-CN" altLang="en-US" sz="2800" dirty="0">
                <a:solidFill>
                  <a:srgbClr val="1F0909"/>
                </a:solidFill>
                <a:latin typeface="PT Serif" panose="020A0603040505020204" pitchFamily="18" charset="0"/>
              </a:rPr>
              <a:t>图中共有</a:t>
            </a:r>
            <a:r>
              <a:rPr lang="en-US" altLang="zh-CN" sz="2800" dirty="0">
                <a:solidFill>
                  <a:srgbClr val="1F0909"/>
                </a:solidFill>
                <a:latin typeface="PT Serif" panose="020A0603040505020204" pitchFamily="18" charset="0"/>
              </a:rPr>
              <a:t>20</a:t>
            </a:r>
            <a:r>
              <a:rPr lang="zh-CN" altLang="en-US" sz="2800" dirty="0">
                <a:solidFill>
                  <a:srgbClr val="1F0909"/>
                </a:solidFill>
                <a:latin typeface="PT Serif" panose="020A0603040505020204" pitchFamily="18" charset="0"/>
              </a:rPr>
              <a:t>个测试样本，“</a:t>
            </a:r>
            <a:r>
              <a:rPr lang="en" altLang="zh-CN" sz="2800" dirty="0">
                <a:solidFill>
                  <a:srgbClr val="1F0909"/>
                </a:solidFill>
                <a:latin typeface="PT Serif" panose="020A0603040505020204" pitchFamily="18" charset="0"/>
              </a:rPr>
              <a:t>Class”</a:t>
            </a:r>
            <a:r>
              <a:rPr lang="zh-CN" altLang="en-US" sz="2800" dirty="0">
                <a:solidFill>
                  <a:srgbClr val="1F0909"/>
                </a:solidFill>
                <a:latin typeface="PT Serif" panose="020A0603040505020204" pitchFamily="18" charset="0"/>
              </a:rPr>
              <a:t>一栏表示每个测试样本</a:t>
            </a:r>
            <a:r>
              <a:rPr lang="zh-CN" altLang="en-US" sz="2800" dirty="0">
                <a:solidFill>
                  <a:srgbClr val="0000FF"/>
                </a:solidFill>
                <a:latin typeface="PT Serif" panose="020A0603040505020204" pitchFamily="18" charset="0"/>
              </a:rPr>
              <a:t>真正的标签</a:t>
            </a:r>
            <a:r>
              <a:rPr lang="zh-CN" altLang="en-US" sz="2800" dirty="0">
                <a:solidFill>
                  <a:srgbClr val="1F0909"/>
                </a:solidFill>
                <a:latin typeface="PT Serif" panose="020A0603040505020204" pitchFamily="18" charset="0"/>
              </a:rPr>
              <a:t>（</a:t>
            </a:r>
            <a:r>
              <a:rPr lang="en" altLang="zh-CN" sz="2800" dirty="0">
                <a:solidFill>
                  <a:srgbClr val="1F0909"/>
                </a:solidFill>
                <a:latin typeface="PT Serif" panose="020A0603040505020204" pitchFamily="18" charset="0"/>
              </a:rPr>
              <a:t>p</a:t>
            </a:r>
            <a:r>
              <a:rPr lang="zh-CN" altLang="en-US" sz="2800" dirty="0">
                <a:solidFill>
                  <a:srgbClr val="1F0909"/>
                </a:solidFill>
                <a:latin typeface="PT Serif" panose="020A0603040505020204" pitchFamily="18" charset="0"/>
              </a:rPr>
              <a:t>表示正样本，</a:t>
            </a:r>
            <a:r>
              <a:rPr lang="en" altLang="zh-CN" sz="2800" dirty="0">
                <a:solidFill>
                  <a:srgbClr val="1F0909"/>
                </a:solidFill>
                <a:latin typeface="PT Serif" panose="020A0603040505020204" pitchFamily="18" charset="0"/>
              </a:rPr>
              <a:t>n</a:t>
            </a:r>
            <a:r>
              <a:rPr lang="zh-CN" altLang="en-US" sz="2800" dirty="0">
                <a:solidFill>
                  <a:srgbClr val="1F0909"/>
                </a:solidFill>
                <a:latin typeface="PT Serif" panose="020A0603040505020204" pitchFamily="18" charset="0"/>
              </a:rPr>
              <a:t>表示负样本），“</a:t>
            </a:r>
            <a:r>
              <a:rPr lang="en" altLang="zh-CN" sz="2800" dirty="0">
                <a:solidFill>
                  <a:srgbClr val="1F0909"/>
                </a:solidFill>
                <a:latin typeface="PT Serif" panose="020A0603040505020204" pitchFamily="18" charset="0"/>
              </a:rPr>
              <a:t>Score”</a:t>
            </a:r>
            <a:r>
              <a:rPr lang="zh-CN" altLang="en-US" sz="2800" dirty="0">
                <a:solidFill>
                  <a:srgbClr val="1F0909"/>
                </a:solidFill>
                <a:latin typeface="PT Serif" panose="020A0603040505020204" pitchFamily="18" charset="0"/>
              </a:rPr>
              <a:t>表示</a:t>
            </a:r>
            <a:r>
              <a:rPr lang="zh-CN" altLang="en-US" sz="2800" dirty="0">
                <a:solidFill>
                  <a:srgbClr val="0000FF"/>
                </a:solidFill>
                <a:latin typeface="PT Serif" panose="020A0603040505020204" pitchFamily="18" charset="0"/>
              </a:rPr>
              <a:t>每个测试样本属于正样本的概率</a:t>
            </a:r>
            <a:endParaRPr lang="zh-CN" altLang="en-US" sz="2800" dirty="0">
              <a:solidFill>
                <a:srgbClr val="0000FF"/>
              </a:solidFill>
            </a:endParaRPr>
          </a:p>
        </p:txBody>
      </p:sp>
    </p:spTree>
    <p:extLst>
      <p:ext uri="{BB962C8B-B14F-4D97-AF65-F5344CB8AC3E}">
        <p14:creationId xmlns:p14="http://schemas.microsoft.com/office/powerpoint/2010/main" val="2679709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ROC</a:t>
            </a:r>
            <a:endParaRPr lang="zh-CN" altLang="en-US" dirty="0"/>
          </a:p>
        </p:txBody>
      </p:sp>
      <p:pic>
        <p:nvPicPr>
          <p:cNvPr id="3" name="图片 2">
            <a:extLst>
              <a:ext uri="{FF2B5EF4-FFF2-40B4-BE49-F238E27FC236}">
                <a16:creationId xmlns="" xmlns:a16="http://schemas.microsoft.com/office/drawing/2014/main" id="{8383AD8F-2AD1-1F44-B6D1-5CC90755BEF6}"/>
              </a:ext>
            </a:extLst>
          </p:cNvPr>
          <p:cNvPicPr>
            <a:picLocks noChangeAspect="1"/>
          </p:cNvPicPr>
          <p:nvPr/>
        </p:nvPicPr>
        <p:blipFill>
          <a:blip r:embed="rId2"/>
          <a:stretch>
            <a:fillRect/>
          </a:stretch>
        </p:blipFill>
        <p:spPr>
          <a:xfrm>
            <a:off x="4584700" y="393720"/>
            <a:ext cx="4559300" cy="3937000"/>
          </a:xfrm>
          <a:prstGeom prst="rect">
            <a:avLst/>
          </a:prstGeom>
        </p:spPr>
      </p:pic>
      <p:sp>
        <p:nvSpPr>
          <p:cNvPr id="11" name="矩形 10">
            <a:extLst>
              <a:ext uri="{FF2B5EF4-FFF2-40B4-BE49-F238E27FC236}">
                <a16:creationId xmlns="" xmlns:a16="http://schemas.microsoft.com/office/drawing/2014/main" id="{AC222391-03B0-FB45-8272-A066FFE2642C}"/>
              </a:ext>
            </a:extLst>
          </p:cNvPr>
          <p:cNvSpPr/>
          <p:nvPr/>
        </p:nvSpPr>
        <p:spPr>
          <a:xfrm>
            <a:off x="98425" y="914400"/>
            <a:ext cx="4648200" cy="310854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zh-CN" altLang="en-US" sz="2800" dirty="0">
                <a:solidFill>
                  <a:srgbClr val="1F0909"/>
                </a:solidFill>
                <a:latin typeface="PT Serif" panose="020A0603040505020204" pitchFamily="18" charset="0"/>
              </a:rPr>
              <a:t>接下来，从高到低，</a:t>
            </a:r>
            <a:r>
              <a:rPr lang="zh-CN" altLang="en-US" sz="2800" dirty="0">
                <a:solidFill>
                  <a:srgbClr val="0000FF"/>
                </a:solidFill>
                <a:latin typeface="PT Serif" panose="020A0603040505020204" pitchFamily="18" charset="0"/>
              </a:rPr>
              <a:t>依次将“</a:t>
            </a:r>
            <a:r>
              <a:rPr lang="en" altLang="zh-CN" sz="2800" dirty="0">
                <a:solidFill>
                  <a:srgbClr val="0000FF"/>
                </a:solidFill>
                <a:latin typeface="PT Serif" panose="020A0603040505020204" pitchFamily="18" charset="0"/>
              </a:rPr>
              <a:t>Score”</a:t>
            </a:r>
            <a:r>
              <a:rPr lang="zh-CN" altLang="en-US" sz="2800" dirty="0">
                <a:solidFill>
                  <a:srgbClr val="0000FF"/>
                </a:solidFill>
                <a:latin typeface="PT Serif" panose="020A0603040505020204" pitchFamily="18" charset="0"/>
              </a:rPr>
              <a:t>值作为阈值</a:t>
            </a:r>
            <a:r>
              <a:rPr lang="zh-CN" altLang="en-US" sz="2800" dirty="0">
                <a:solidFill>
                  <a:srgbClr val="1F0909"/>
                </a:solidFill>
                <a:latin typeface="PT Serif" panose="020A0603040505020204" pitchFamily="18" charset="0"/>
              </a:rPr>
              <a:t>；</a:t>
            </a:r>
            <a:endParaRPr lang="en-US" altLang="zh-CN" sz="2800" dirty="0">
              <a:solidFill>
                <a:srgbClr val="1F0909"/>
              </a:solidFill>
              <a:latin typeface="PT Serif" panose="020A0603040505020204" pitchFamily="18" charset="0"/>
            </a:endParaRPr>
          </a:p>
          <a:p>
            <a:pPr marL="342900" indent="-342900">
              <a:buFont typeface="Arial" panose="020B0604020202020204" pitchFamily="34" charset="0"/>
              <a:buChar char="•"/>
            </a:pPr>
            <a:endParaRPr lang="en-US" altLang="zh-CN" sz="2800" dirty="0">
              <a:solidFill>
                <a:srgbClr val="1F0909"/>
              </a:solidFill>
              <a:latin typeface="PT Serif" panose="020A0603040505020204" pitchFamily="18" charset="0"/>
            </a:endParaRPr>
          </a:p>
          <a:p>
            <a:pPr marL="342900" indent="-342900">
              <a:buFont typeface="Arial" panose="020B0604020202020204" pitchFamily="34" charset="0"/>
              <a:buChar char="•"/>
            </a:pPr>
            <a:r>
              <a:rPr lang="zh-CN" altLang="en-US" sz="2800" dirty="0">
                <a:solidFill>
                  <a:srgbClr val="1F0909"/>
                </a:solidFill>
                <a:latin typeface="PT Serif" panose="020A0603040505020204" pitchFamily="18" charset="0"/>
              </a:rPr>
              <a:t>当</a:t>
            </a:r>
            <a:r>
              <a:rPr lang="zh-CN" altLang="en-US" sz="2800" dirty="0">
                <a:solidFill>
                  <a:srgbClr val="0000FF"/>
                </a:solidFill>
                <a:latin typeface="PT Serif" panose="020A0603040505020204" pitchFamily="18" charset="0"/>
              </a:rPr>
              <a:t>测试样本属于正样本的概率</a:t>
            </a:r>
            <a:r>
              <a:rPr lang="zh-CN" altLang="en-US" sz="2800" b="1" dirty="0">
                <a:solidFill>
                  <a:srgbClr val="C00000"/>
                </a:solidFill>
                <a:latin typeface="PT Serif" panose="020A0603040505020204" pitchFamily="18" charset="0"/>
              </a:rPr>
              <a:t>大于或等于这个</a:t>
            </a:r>
            <a:r>
              <a:rPr lang="zh-CN" altLang="en-US" sz="2800" dirty="0">
                <a:solidFill>
                  <a:srgbClr val="0000FF"/>
                </a:solidFill>
                <a:latin typeface="PT Serif" panose="020A0603040505020204" pitchFamily="18" charset="0"/>
              </a:rPr>
              <a:t>阈值</a:t>
            </a:r>
            <a:r>
              <a:rPr lang="zh-CN" altLang="en-US" sz="2800" dirty="0">
                <a:solidFill>
                  <a:srgbClr val="1F0909"/>
                </a:solidFill>
                <a:latin typeface="PT Serif" panose="020A0603040505020204" pitchFamily="18" charset="0"/>
              </a:rPr>
              <a:t>时，我们认为它为</a:t>
            </a:r>
            <a:r>
              <a:rPr lang="zh-CN" altLang="en-US" sz="2800" dirty="0">
                <a:solidFill>
                  <a:srgbClr val="C00000"/>
                </a:solidFill>
                <a:latin typeface="PT Serif" panose="020A0603040505020204" pitchFamily="18" charset="0"/>
              </a:rPr>
              <a:t>正样本</a:t>
            </a:r>
            <a:r>
              <a:rPr lang="zh-CN" altLang="en-US" sz="2800" dirty="0">
                <a:solidFill>
                  <a:srgbClr val="1F0909"/>
                </a:solidFill>
                <a:latin typeface="PT Serif" panose="020A0603040505020204" pitchFamily="18" charset="0"/>
              </a:rPr>
              <a:t>，否则为</a:t>
            </a:r>
            <a:r>
              <a:rPr lang="zh-CN" altLang="en-US" sz="2800" dirty="0">
                <a:solidFill>
                  <a:srgbClr val="C00000"/>
                </a:solidFill>
                <a:latin typeface="PT Serif" panose="020A0603040505020204" pitchFamily="18" charset="0"/>
              </a:rPr>
              <a:t>负样本</a:t>
            </a:r>
            <a:r>
              <a:rPr lang="zh-CN" altLang="en-US" sz="2800" dirty="0">
                <a:solidFill>
                  <a:srgbClr val="1F0909"/>
                </a:solidFill>
                <a:latin typeface="PT Serif" panose="020A0603040505020204" pitchFamily="18" charset="0"/>
              </a:rPr>
              <a:t>。</a:t>
            </a:r>
            <a:endParaRPr lang="en-US" altLang="zh-CN" sz="2800" dirty="0">
              <a:solidFill>
                <a:srgbClr val="1F0909"/>
              </a:solidFill>
              <a:latin typeface="PT Serif" panose="020A0603040505020204" pitchFamily="18" charset="0"/>
            </a:endParaRPr>
          </a:p>
        </p:txBody>
      </p:sp>
      <p:sp>
        <p:nvSpPr>
          <p:cNvPr id="12" name="矩形 11">
            <a:extLst>
              <a:ext uri="{FF2B5EF4-FFF2-40B4-BE49-F238E27FC236}">
                <a16:creationId xmlns="" xmlns:a16="http://schemas.microsoft.com/office/drawing/2014/main" id="{5F700EE1-15B4-B24E-A536-1AD41C0440C3}"/>
              </a:ext>
            </a:extLst>
          </p:cNvPr>
          <p:cNvSpPr/>
          <p:nvPr/>
        </p:nvSpPr>
        <p:spPr>
          <a:xfrm>
            <a:off x="98425" y="4572000"/>
            <a:ext cx="8893175" cy="1815882"/>
          </a:xfrm>
          <a:prstGeom prst="rect">
            <a:avLst/>
          </a:prstGeom>
        </p:spPr>
        <p:txBody>
          <a:bodyPr wrap="square">
            <a:spAutoFit/>
          </a:bodyPr>
          <a:lstStyle/>
          <a:p>
            <a:pPr marL="342900" indent="-342900">
              <a:buFont typeface="Arial" panose="020B0604020202020204" pitchFamily="34" charset="0"/>
              <a:buChar char="•"/>
            </a:pPr>
            <a:r>
              <a:rPr lang="zh-CN" altLang="en-US" sz="2800" dirty="0">
                <a:solidFill>
                  <a:srgbClr val="1F0909"/>
                </a:solidFill>
                <a:latin typeface="PT Serif" panose="020A0603040505020204" pitchFamily="18" charset="0"/>
              </a:rPr>
              <a:t>举例来说，对于图中的</a:t>
            </a:r>
            <a:r>
              <a:rPr lang="zh-CN" altLang="en-US" sz="2800" dirty="0">
                <a:solidFill>
                  <a:srgbClr val="0000FF"/>
                </a:solidFill>
                <a:latin typeface="PT Serif" panose="020A0603040505020204" pitchFamily="18" charset="0"/>
              </a:rPr>
              <a:t>第</a:t>
            </a:r>
            <a:r>
              <a:rPr lang="en-US" altLang="zh-CN" sz="2800" dirty="0">
                <a:solidFill>
                  <a:srgbClr val="0000FF"/>
                </a:solidFill>
                <a:latin typeface="PT Serif" panose="020A0603040505020204" pitchFamily="18" charset="0"/>
              </a:rPr>
              <a:t>4</a:t>
            </a:r>
            <a:r>
              <a:rPr lang="zh-CN" altLang="en-US" sz="2800" dirty="0">
                <a:solidFill>
                  <a:srgbClr val="0000FF"/>
                </a:solidFill>
                <a:latin typeface="PT Serif" panose="020A0603040505020204" pitchFamily="18" charset="0"/>
              </a:rPr>
              <a:t>个样本</a:t>
            </a:r>
            <a:r>
              <a:rPr lang="zh-CN" altLang="en-US" sz="2800" dirty="0">
                <a:solidFill>
                  <a:srgbClr val="1F0909"/>
                </a:solidFill>
                <a:latin typeface="PT Serif" panose="020A0603040505020204" pitchFamily="18" charset="0"/>
              </a:rPr>
              <a:t>，其“</a:t>
            </a:r>
            <a:r>
              <a:rPr lang="en" altLang="zh-CN" sz="2800" dirty="0">
                <a:solidFill>
                  <a:srgbClr val="1F0909"/>
                </a:solidFill>
                <a:latin typeface="PT Serif" panose="020A0603040505020204" pitchFamily="18" charset="0"/>
              </a:rPr>
              <a:t>Score”</a:t>
            </a:r>
            <a:r>
              <a:rPr lang="zh-CN" altLang="en-US" sz="2800" dirty="0">
                <a:solidFill>
                  <a:srgbClr val="1F0909"/>
                </a:solidFill>
                <a:latin typeface="PT Serif" panose="020A0603040505020204" pitchFamily="18" charset="0"/>
              </a:rPr>
              <a:t>值为</a:t>
            </a:r>
            <a:r>
              <a:rPr lang="en-US" altLang="zh-CN" sz="2800" dirty="0">
                <a:solidFill>
                  <a:srgbClr val="0000FF"/>
                </a:solidFill>
                <a:latin typeface="PT Serif" panose="020A0603040505020204" pitchFamily="18" charset="0"/>
              </a:rPr>
              <a:t>0.6</a:t>
            </a:r>
            <a:r>
              <a:rPr lang="zh-CN" altLang="en-US" sz="2800" dirty="0">
                <a:solidFill>
                  <a:srgbClr val="1F0909"/>
                </a:solidFill>
                <a:latin typeface="PT Serif" panose="020A0603040505020204" pitchFamily="18" charset="0"/>
              </a:rPr>
              <a:t>，那么</a:t>
            </a:r>
            <a:r>
              <a:rPr lang="zh-CN" altLang="en-US" sz="2800" dirty="0">
                <a:solidFill>
                  <a:srgbClr val="0000FF"/>
                </a:solidFill>
                <a:latin typeface="PT Serif" panose="020A0603040505020204" pitchFamily="18" charset="0"/>
              </a:rPr>
              <a:t>样本</a:t>
            </a:r>
            <a:r>
              <a:rPr lang="en-US" altLang="zh-CN" sz="2800" dirty="0">
                <a:solidFill>
                  <a:srgbClr val="0000FF"/>
                </a:solidFill>
                <a:latin typeface="PT Serif" panose="020A0603040505020204" pitchFamily="18" charset="0"/>
              </a:rPr>
              <a:t>1</a:t>
            </a:r>
            <a:r>
              <a:rPr lang="zh-CN" altLang="en-US" sz="2800" dirty="0">
                <a:solidFill>
                  <a:srgbClr val="0000FF"/>
                </a:solidFill>
                <a:latin typeface="PT Serif" panose="020A0603040505020204" pitchFamily="18" charset="0"/>
              </a:rPr>
              <a:t>，</a:t>
            </a:r>
            <a:r>
              <a:rPr lang="en-US" altLang="zh-CN" sz="2800" dirty="0">
                <a:solidFill>
                  <a:srgbClr val="0000FF"/>
                </a:solidFill>
                <a:latin typeface="PT Serif" panose="020A0603040505020204" pitchFamily="18" charset="0"/>
              </a:rPr>
              <a:t>2</a:t>
            </a:r>
            <a:r>
              <a:rPr lang="zh-CN" altLang="en-US" sz="2800" dirty="0">
                <a:solidFill>
                  <a:srgbClr val="0000FF"/>
                </a:solidFill>
                <a:latin typeface="PT Serif" panose="020A0603040505020204" pitchFamily="18" charset="0"/>
              </a:rPr>
              <a:t>，</a:t>
            </a:r>
            <a:r>
              <a:rPr lang="en-US" altLang="zh-CN" sz="2800" dirty="0">
                <a:solidFill>
                  <a:srgbClr val="0000FF"/>
                </a:solidFill>
                <a:latin typeface="PT Serif" panose="020A0603040505020204" pitchFamily="18" charset="0"/>
              </a:rPr>
              <a:t>3</a:t>
            </a:r>
            <a:r>
              <a:rPr lang="zh-CN" altLang="en-US" sz="2800" dirty="0">
                <a:solidFill>
                  <a:srgbClr val="0000FF"/>
                </a:solidFill>
                <a:latin typeface="PT Serif" panose="020A0603040505020204" pitchFamily="18" charset="0"/>
              </a:rPr>
              <a:t>，</a:t>
            </a:r>
            <a:r>
              <a:rPr lang="en-US" altLang="zh-CN" sz="2800" dirty="0">
                <a:solidFill>
                  <a:srgbClr val="0000FF"/>
                </a:solidFill>
                <a:latin typeface="PT Serif" panose="020A0603040505020204" pitchFamily="18" charset="0"/>
              </a:rPr>
              <a:t>4</a:t>
            </a:r>
            <a:r>
              <a:rPr lang="zh-CN" altLang="en-US" sz="2800" dirty="0">
                <a:solidFill>
                  <a:srgbClr val="0000FF"/>
                </a:solidFill>
                <a:latin typeface="PT Serif" panose="020A0603040505020204" pitchFamily="18" charset="0"/>
              </a:rPr>
              <a:t>都被认为是正样本</a:t>
            </a:r>
            <a:r>
              <a:rPr lang="zh-CN" altLang="en-US" sz="2800" dirty="0">
                <a:solidFill>
                  <a:srgbClr val="1F0909"/>
                </a:solidFill>
                <a:latin typeface="PT Serif" panose="020A0603040505020204" pitchFamily="18" charset="0"/>
              </a:rPr>
              <a:t>，因为它们的“</a:t>
            </a:r>
            <a:r>
              <a:rPr lang="en" altLang="zh-CN" sz="2800" dirty="0">
                <a:solidFill>
                  <a:srgbClr val="1F0909"/>
                </a:solidFill>
                <a:latin typeface="PT Serif" panose="020A0603040505020204" pitchFamily="18" charset="0"/>
              </a:rPr>
              <a:t>Score”</a:t>
            </a:r>
            <a:r>
              <a:rPr lang="zh-CN" altLang="en-US" sz="2800" dirty="0">
                <a:solidFill>
                  <a:srgbClr val="1F0909"/>
                </a:solidFill>
                <a:latin typeface="PT Serif" panose="020A0603040505020204" pitchFamily="18" charset="0"/>
              </a:rPr>
              <a:t>值都</a:t>
            </a:r>
            <a:r>
              <a:rPr lang="zh-CN" altLang="en-US" sz="2800" dirty="0">
                <a:solidFill>
                  <a:srgbClr val="C00000"/>
                </a:solidFill>
                <a:latin typeface="PT Serif" panose="020A0603040505020204" pitchFamily="18" charset="0"/>
              </a:rPr>
              <a:t>大于等于</a:t>
            </a:r>
            <a:r>
              <a:rPr lang="en-US" altLang="zh-CN" sz="2800" dirty="0">
                <a:solidFill>
                  <a:srgbClr val="C00000"/>
                </a:solidFill>
                <a:latin typeface="PT Serif" panose="020A0603040505020204" pitchFamily="18" charset="0"/>
              </a:rPr>
              <a:t>0.6</a:t>
            </a:r>
            <a:r>
              <a:rPr lang="zh-CN" altLang="en-US" sz="2800" dirty="0">
                <a:solidFill>
                  <a:srgbClr val="1F0909"/>
                </a:solidFill>
                <a:latin typeface="PT Serif" panose="020A0603040505020204" pitchFamily="18" charset="0"/>
              </a:rPr>
              <a:t>，而其他样本则都认为是负样本。</a:t>
            </a:r>
            <a:r>
              <a:rPr lang="zh-CN" altLang="en-US" sz="2800" b="1" dirty="0">
                <a:solidFill>
                  <a:srgbClr val="C00000"/>
                </a:solidFill>
                <a:latin typeface="PT Serif" panose="020A0603040505020204" pitchFamily="18" charset="0"/>
              </a:rPr>
              <a:t>接着计算  </a:t>
            </a:r>
            <a:r>
              <a:rPr lang="en-US" altLang="zh-CN" sz="2800" b="1" dirty="0">
                <a:solidFill>
                  <a:srgbClr val="C00000"/>
                </a:solidFill>
                <a:latin typeface="PT Serif" panose="020A0603040505020204" pitchFamily="18" charset="0"/>
              </a:rPr>
              <a:t>TPR</a:t>
            </a:r>
            <a:r>
              <a:rPr lang="zh-CN" altLang="en-US" sz="2800" b="1" dirty="0">
                <a:solidFill>
                  <a:srgbClr val="C00000"/>
                </a:solidFill>
                <a:latin typeface="PT Serif" panose="020A0603040505020204" pitchFamily="18" charset="0"/>
              </a:rPr>
              <a:t> 和 </a:t>
            </a:r>
            <a:r>
              <a:rPr lang="en-US" altLang="zh-CN" sz="2800" b="1" dirty="0">
                <a:solidFill>
                  <a:srgbClr val="C00000"/>
                </a:solidFill>
                <a:latin typeface="PT Serif" panose="020A0603040505020204" pitchFamily="18" charset="0"/>
              </a:rPr>
              <a:t>FPR</a:t>
            </a:r>
            <a:r>
              <a:rPr lang="zh-CN" altLang="en-US" sz="2800" dirty="0">
                <a:solidFill>
                  <a:srgbClr val="1F0909"/>
                </a:solidFill>
                <a:latin typeface="PT Serif" panose="020A0603040505020204" pitchFamily="18" charset="0"/>
              </a:rPr>
              <a:t>。</a:t>
            </a:r>
            <a:endParaRPr lang="zh-CN" altLang="en-US" sz="2800" dirty="0"/>
          </a:p>
        </p:txBody>
      </p:sp>
    </p:spTree>
    <p:extLst>
      <p:ext uri="{BB962C8B-B14F-4D97-AF65-F5344CB8AC3E}">
        <p14:creationId xmlns:p14="http://schemas.microsoft.com/office/powerpoint/2010/main" val="3648483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ROC</a:t>
            </a:r>
            <a:endParaRPr lang="zh-CN" altLang="en-US" dirty="0"/>
          </a:p>
        </p:txBody>
      </p:sp>
      <p:sp>
        <p:nvSpPr>
          <p:cNvPr id="9" name="矩形 8">
            <a:extLst>
              <a:ext uri="{FF2B5EF4-FFF2-40B4-BE49-F238E27FC236}">
                <a16:creationId xmlns="" xmlns:a16="http://schemas.microsoft.com/office/drawing/2014/main" id="{B60D1D36-8809-B849-8F03-524F08B8CBB4}"/>
              </a:ext>
            </a:extLst>
          </p:cNvPr>
          <p:cNvSpPr/>
          <p:nvPr/>
        </p:nvSpPr>
        <p:spPr>
          <a:xfrm>
            <a:off x="239568" y="4584963"/>
            <a:ext cx="8582893" cy="1815882"/>
          </a:xfrm>
          <a:prstGeom prst="rect">
            <a:avLst/>
          </a:prstGeom>
        </p:spPr>
        <p:txBody>
          <a:bodyPr wrap="square">
            <a:spAutoFit/>
          </a:bodyPr>
          <a:lstStyle/>
          <a:p>
            <a:pPr marL="457200" indent="-457200">
              <a:buFont typeface="Arial" panose="020B0604020202020204" pitchFamily="34" charset="0"/>
              <a:buChar char="•"/>
            </a:pPr>
            <a:r>
              <a:rPr lang="zh-CN" altLang="en-US" sz="2800" dirty="0">
                <a:solidFill>
                  <a:srgbClr val="1F0909"/>
                </a:solidFill>
                <a:latin typeface="PT Serif" panose="020A0603040505020204" pitchFamily="18" charset="0"/>
              </a:rPr>
              <a:t>每次选取一个不同的</a:t>
            </a:r>
            <a:r>
              <a:rPr lang="en" altLang="zh-CN" sz="2800" dirty="0">
                <a:solidFill>
                  <a:srgbClr val="1F0909"/>
                </a:solidFill>
                <a:latin typeface="PT Serif" panose="020A0603040505020204" pitchFamily="18" charset="0"/>
              </a:rPr>
              <a:t>threshold</a:t>
            </a:r>
            <a:r>
              <a:rPr lang="zh-CN" altLang="en" sz="2800" dirty="0">
                <a:solidFill>
                  <a:srgbClr val="1F0909"/>
                </a:solidFill>
                <a:latin typeface="PT Serif" panose="020A0603040505020204" pitchFamily="18" charset="0"/>
              </a:rPr>
              <a:t>，</a:t>
            </a:r>
            <a:r>
              <a:rPr lang="zh-CN" altLang="en-US" sz="2800" dirty="0">
                <a:solidFill>
                  <a:srgbClr val="1F0909"/>
                </a:solidFill>
                <a:latin typeface="PT Serif" panose="020A0603040505020204" pitchFamily="18" charset="0"/>
              </a:rPr>
              <a:t>我们就可以得到一组</a:t>
            </a:r>
            <a:r>
              <a:rPr lang="en" altLang="zh-CN" sz="2800" dirty="0">
                <a:solidFill>
                  <a:srgbClr val="1F0909"/>
                </a:solidFill>
                <a:latin typeface="PT Serif" panose="020A0603040505020204" pitchFamily="18" charset="0"/>
              </a:rPr>
              <a:t>FPR</a:t>
            </a:r>
            <a:r>
              <a:rPr lang="zh-CN" altLang="en-US" sz="2800" dirty="0">
                <a:solidFill>
                  <a:srgbClr val="1F0909"/>
                </a:solidFill>
                <a:latin typeface="PT Serif" panose="020A0603040505020204" pitchFamily="18" charset="0"/>
              </a:rPr>
              <a:t>和</a:t>
            </a:r>
            <a:r>
              <a:rPr lang="en" altLang="zh-CN" sz="2800" dirty="0">
                <a:solidFill>
                  <a:srgbClr val="1F0909"/>
                </a:solidFill>
                <a:latin typeface="PT Serif" panose="020A0603040505020204" pitchFamily="18" charset="0"/>
              </a:rPr>
              <a:t>TPR</a:t>
            </a:r>
            <a:r>
              <a:rPr lang="zh-CN" altLang="en" sz="2800" dirty="0">
                <a:solidFill>
                  <a:srgbClr val="1F0909"/>
                </a:solidFill>
                <a:latin typeface="PT Serif" panose="020A0603040505020204" pitchFamily="18" charset="0"/>
              </a:rPr>
              <a:t>，</a:t>
            </a:r>
            <a:r>
              <a:rPr lang="zh-CN" altLang="en-US" sz="2800" dirty="0">
                <a:solidFill>
                  <a:srgbClr val="1F0909"/>
                </a:solidFill>
                <a:latin typeface="PT Serif" panose="020A0603040505020204" pitchFamily="18" charset="0"/>
              </a:rPr>
              <a:t>即</a:t>
            </a:r>
            <a:r>
              <a:rPr lang="en" altLang="zh-CN" sz="2800" dirty="0">
                <a:solidFill>
                  <a:srgbClr val="1F0909"/>
                </a:solidFill>
                <a:latin typeface="PT Serif" panose="020A0603040505020204" pitchFamily="18" charset="0"/>
              </a:rPr>
              <a:t>ROC</a:t>
            </a:r>
            <a:r>
              <a:rPr lang="zh-CN" altLang="en-US" sz="2800" dirty="0">
                <a:solidFill>
                  <a:srgbClr val="1F0909"/>
                </a:solidFill>
                <a:latin typeface="PT Serif" panose="020A0603040505020204" pitchFamily="18" charset="0"/>
              </a:rPr>
              <a:t>曲线上的一点。这样一来，我们一共得到了</a:t>
            </a:r>
            <a:r>
              <a:rPr lang="en-US" altLang="zh-CN" sz="2800" dirty="0">
                <a:solidFill>
                  <a:srgbClr val="C00000"/>
                </a:solidFill>
                <a:latin typeface="PT Serif" panose="020A0603040505020204" pitchFamily="18" charset="0"/>
              </a:rPr>
              <a:t>20</a:t>
            </a:r>
            <a:r>
              <a:rPr lang="zh-CN" altLang="en-US" sz="2800" dirty="0">
                <a:solidFill>
                  <a:srgbClr val="C00000"/>
                </a:solidFill>
                <a:latin typeface="PT Serif" panose="020A0603040505020204" pitchFamily="18" charset="0"/>
              </a:rPr>
              <a:t>组</a:t>
            </a:r>
            <a:r>
              <a:rPr lang="en" altLang="zh-CN" sz="2800" dirty="0">
                <a:solidFill>
                  <a:srgbClr val="C00000"/>
                </a:solidFill>
                <a:latin typeface="PT Serif" panose="020A0603040505020204" pitchFamily="18" charset="0"/>
              </a:rPr>
              <a:t>FPR</a:t>
            </a:r>
            <a:r>
              <a:rPr lang="zh-CN" altLang="en-US" sz="2800" dirty="0">
                <a:solidFill>
                  <a:srgbClr val="C00000"/>
                </a:solidFill>
                <a:latin typeface="PT Serif" panose="020A0603040505020204" pitchFamily="18" charset="0"/>
              </a:rPr>
              <a:t>和</a:t>
            </a:r>
            <a:r>
              <a:rPr lang="en" altLang="zh-CN" sz="2800" dirty="0">
                <a:solidFill>
                  <a:srgbClr val="C00000"/>
                </a:solidFill>
                <a:latin typeface="PT Serif" panose="020A0603040505020204" pitchFamily="18" charset="0"/>
              </a:rPr>
              <a:t>TPR</a:t>
            </a:r>
            <a:r>
              <a:rPr lang="zh-CN" altLang="en-US" sz="2800" dirty="0">
                <a:solidFill>
                  <a:srgbClr val="C00000"/>
                </a:solidFill>
                <a:latin typeface="PT Serif" panose="020A0603040505020204" pitchFamily="18" charset="0"/>
              </a:rPr>
              <a:t>的值</a:t>
            </a:r>
            <a:r>
              <a:rPr lang="zh-CN" altLang="en-US" sz="2800" dirty="0">
                <a:solidFill>
                  <a:srgbClr val="1F0909"/>
                </a:solidFill>
                <a:latin typeface="PT Serif" panose="020A0603040505020204" pitchFamily="18" charset="0"/>
              </a:rPr>
              <a:t>，将它们画在</a:t>
            </a:r>
            <a:r>
              <a:rPr lang="en" altLang="zh-CN" sz="2800" dirty="0">
                <a:solidFill>
                  <a:srgbClr val="1F0909"/>
                </a:solidFill>
                <a:latin typeface="PT Serif" panose="020A0603040505020204" pitchFamily="18" charset="0"/>
              </a:rPr>
              <a:t>ROC</a:t>
            </a:r>
            <a:r>
              <a:rPr lang="zh-CN" altLang="en-US" sz="2800" dirty="0">
                <a:solidFill>
                  <a:srgbClr val="1F0909"/>
                </a:solidFill>
                <a:latin typeface="PT Serif" panose="020A0603040505020204" pitchFamily="18" charset="0"/>
              </a:rPr>
              <a:t>曲线的结果图。</a:t>
            </a:r>
            <a:endParaRPr lang="zh-CN" altLang="en-US" sz="2800" dirty="0"/>
          </a:p>
        </p:txBody>
      </p:sp>
      <p:pic>
        <p:nvPicPr>
          <p:cNvPr id="4" name="图片 3">
            <a:extLst>
              <a:ext uri="{FF2B5EF4-FFF2-40B4-BE49-F238E27FC236}">
                <a16:creationId xmlns="" xmlns:a16="http://schemas.microsoft.com/office/drawing/2014/main" id="{99BE4960-5704-7C4D-93AD-22665BE5C2D9}"/>
              </a:ext>
            </a:extLst>
          </p:cNvPr>
          <p:cNvPicPr>
            <a:picLocks noChangeAspect="1"/>
          </p:cNvPicPr>
          <p:nvPr/>
        </p:nvPicPr>
        <p:blipFill>
          <a:blip r:embed="rId2"/>
          <a:stretch>
            <a:fillRect/>
          </a:stretch>
        </p:blipFill>
        <p:spPr>
          <a:xfrm>
            <a:off x="1960996" y="13855"/>
            <a:ext cx="5181600" cy="4542099"/>
          </a:xfrm>
          <a:prstGeom prst="rect">
            <a:avLst/>
          </a:prstGeom>
        </p:spPr>
      </p:pic>
    </p:spTree>
    <p:extLst>
      <p:ext uri="{BB962C8B-B14F-4D97-AF65-F5344CB8AC3E}">
        <p14:creationId xmlns:p14="http://schemas.microsoft.com/office/powerpoint/2010/main" val="3914857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AUC</a:t>
            </a:r>
            <a:endParaRPr lang="zh-CN" altLang="en-US" dirty="0"/>
          </a:p>
        </p:txBody>
      </p:sp>
      <p:sp>
        <p:nvSpPr>
          <p:cNvPr id="13" name="内容占位符 2"/>
          <p:cNvSpPr txBox="1">
            <a:spLocks/>
          </p:cNvSpPr>
          <p:nvPr/>
        </p:nvSpPr>
        <p:spPr>
          <a:xfrm>
            <a:off x="152400" y="1088117"/>
            <a:ext cx="842010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16754D"/>
              </a:buClr>
              <a:buFont typeface="Wingdings" panose="05000000000000000000" pitchFamily="2" charset="2"/>
              <a:buNone/>
            </a:pPr>
            <a:r>
              <a:rPr lang="zh-CN" altLang="en-US" sz="2400" dirty="0">
                <a:solidFill>
                  <a:prstClr val="black"/>
                </a:solidFill>
                <a:latin typeface="幼圆"/>
                <a:ea typeface="幼圆"/>
              </a:rPr>
              <a:t>若某个学习器的</a:t>
            </a:r>
            <a:r>
              <a:rPr lang="en-US" altLang="zh-CN" sz="2400" dirty="0">
                <a:solidFill>
                  <a:prstClr val="black"/>
                </a:solidFill>
                <a:latin typeface="幼圆"/>
                <a:ea typeface="幼圆"/>
              </a:rPr>
              <a:t>ROC</a:t>
            </a:r>
            <a:r>
              <a:rPr lang="zh-CN" altLang="en-US" sz="2400" dirty="0">
                <a:solidFill>
                  <a:prstClr val="black"/>
                </a:solidFill>
                <a:latin typeface="幼圆"/>
                <a:ea typeface="幼圆"/>
              </a:rPr>
              <a:t>曲线被另一个学习器的曲线“包住”，则后者性能优于前者；否则如果曲线交叉，可以根据</a:t>
            </a:r>
            <a:r>
              <a:rPr lang="en-US" altLang="zh-CN" sz="2400" dirty="0">
                <a:solidFill>
                  <a:srgbClr val="0000FF"/>
                </a:solidFill>
                <a:latin typeface="幼圆"/>
                <a:ea typeface="幼圆"/>
              </a:rPr>
              <a:t>ROC</a:t>
            </a:r>
            <a:r>
              <a:rPr lang="zh-CN" altLang="en-US" sz="2400" dirty="0">
                <a:solidFill>
                  <a:srgbClr val="0000FF"/>
                </a:solidFill>
                <a:latin typeface="幼圆"/>
                <a:ea typeface="幼圆"/>
              </a:rPr>
              <a:t>曲线下面积大小进行比较，也即</a:t>
            </a:r>
            <a:r>
              <a:rPr lang="en-US" altLang="zh-CN" sz="2400" dirty="0">
                <a:solidFill>
                  <a:srgbClr val="0000FF"/>
                </a:solidFill>
                <a:latin typeface="幼圆"/>
                <a:ea typeface="幼圆"/>
              </a:rPr>
              <a:t>AUC</a:t>
            </a:r>
            <a:r>
              <a:rPr lang="zh-CN" altLang="en-US" sz="2400" dirty="0">
                <a:solidFill>
                  <a:srgbClr val="0000FF"/>
                </a:solidFill>
                <a:latin typeface="幼圆"/>
                <a:ea typeface="幼圆"/>
              </a:rPr>
              <a:t>值</a:t>
            </a:r>
            <a:r>
              <a:rPr lang="en-US" altLang="zh-CN" sz="2400" dirty="0">
                <a:solidFill>
                  <a:prstClr val="black"/>
                </a:solidFill>
                <a:latin typeface="幼圆"/>
                <a:ea typeface="幼圆"/>
              </a:rPr>
              <a:t>.</a:t>
            </a:r>
            <a:endParaRPr lang="zh-CN" altLang="en-US" sz="2400" dirty="0">
              <a:solidFill>
                <a:prstClr val="black"/>
              </a:solidFill>
              <a:latin typeface="幼圆"/>
              <a:ea typeface="幼圆"/>
            </a:endParaRPr>
          </a:p>
        </p:txBody>
      </p:sp>
      <p:sp>
        <p:nvSpPr>
          <p:cNvPr id="12" name="内容占位符 2"/>
          <p:cNvSpPr txBox="1">
            <a:spLocks/>
          </p:cNvSpPr>
          <p:nvPr/>
        </p:nvSpPr>
        <p:spPr>
          <a:xfrm>
            <a:off x="42885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16754D"/>
              </a:buClr>
              <a:buFont typeface="Wingdings" panose="05000000000000000000" pitchFamily="2" charset="2"/>
              <a:buNone/>
            </a:pPr>
            <a:endParaRPr lang="zh-CN" altLang="en-US" dirty="0">
              <a:solidFill>
                <a:prstClr val="black"/>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2687935"/>
            <a:ext cx="3165475" cy="31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3987142" y="2870786"/>
            <a:ext cx="4928258" cy="2862322"/>
          </a:xfrm>
          <a:prstGeom prst="rect">
            <a:avLst/>
          </a:prstGeom>
          <a:noFill/>
        </p:spPr>
        <p:txBody>
          <a:bodyPr wrap="square" rtlCol="0">
            <a:spAutoFit/>
          </a:bodyPr>
          <a:lstStyle/>
          <a:p>
            <a:r>
              <a:rPr lang="zh-CN" altLang="en-US" dirty="0">
                <a:solidFill>
                  <a:prstClr val="black"/>
                </a:solidFill>
                <a:latin typeface="幼圆"/>
              </a:rPr>
              <a:t>假设</a:t>
            </a:r>
            <a:r>
              <a:rPr lang="en-US" altLang="zh-CN" dirty="0">
                <a:solidFill>
                  <a:prstClr val="black"/>
                </a:solidFill>
                <a:latin typeface="幼圆"/>
              </a:rPr>
              <a:t>ROC</a:t>
            </a:r>
            <a:r>
              <a:rPr lang="zh-CN" altLang="en-US" dirty="0">
                <a:solidFill>
                  <a:prstClr val="black"/>
                </a:solidFill>
                <a:latin typeface="幼圆"/>
              </a:rPr>
              <a:t>曲线由</a:t>
            </a:r>
            <a:endParaRPr lang="en-US" altLang="zh-CN" dirty="0">
              <a:solidFill>
                <a:prstClr val="black"/>
              </a:solidFill>
              <a:latin typeface="幼圆"/>
            </a:endParaRPr>
          </a:p>
          <a:p>
            <a:r>
              <a:rPr lang="zh-CN" altLang="en-US" dirty="0">
                <a:solidFill>
                  <a:prstClr val="black"/>
                </a:solidFill>
                <a:latin typeface="幼圆"/>
              </a:rPr>
              <a:t>的点按序连接而形成                         ，则</a:t>
            </a:r>
            <a:r>
              <a:rPr lang="en-US" altLang="zh-CN" dirty="0">
                <a:solidFill>
                  <a:prstClr val="black"/>
                </a:solidFill>
                <a:latin typeface="幼圆"/>
              </a:rPr>
              <a:t>AUC</a:t>
            </a:r>
            <a:r>
              <a:rPr lang="zh-CN" altLang="en-US" dirty="0">
                <a:solidFill>
                  <a:prstClr val="black"/>
                </a:solidFill>
                <a:latin typeface="幼圆"/>
              </a:rPr>
              <a:t>可估算为：</a:t>
            </a:r>
            <a:endParaRPr lang="en-US" altLang="zh-CN" dirty="0">
              <a:solidFill>
                <a:prstClr val="black"/>
              </a:solidFill>
              <a:latin typeface="幼圆"/>
            </a:endParaRPr>
          </a:p>
          <a:p>
            <a:endParaRPr lang="en-US" altLang="zh-CN" dirty="0">
              <a:solidFill>
                <a:prstClr val="black"/>
              </a:solidFill>
              <a:latin typeface="幼圆"/>
            </a:endParaRPr>
          </a:p>
          <a:p>
            <a:endParaRPr lang="en-US" altLang="zh-CN" dirty="0">
              <a:solidFill>
                <a:prstClr val="black"/>
              </a:solidFill>
              <a:latin typeface="幼圆"/>
            </a:endParaRPr>
          </a:p>
          <a:p>
            <a:endParaRPr lang="en-US" altLang="zh-CN" dirty="0">
              <a:solidFill>
                <a:prstClr val="black"/>
              </a:solidFill>
              <a:latin typeface="幼圆"/>
            </a:endParaRPr>
          </a:p>
          <a:p>
            <a:endParaRPr lang="en-US" altLang="zh-CN" dirty="0">
              <a:solidFill>
                <a:prstClr val="black"/>
              </a:solidFill>
              <a:latin typeface="幼圆"/>
            </a:endParaRPr>
          </a:p>
          <a:p>
            <a:endParaRPr lang="en-US" altLang="zh-CN" dirty="0">
              <a:solidFill>
                <a:prstClr val="black"/>
              </a:solidFill>
              <a:latin typeface="幼圆"/>
            </a:endParaRPr>
          </a:p>
          <a:p>
            <a:pPr algn="ctr"/>
            <a:r>
              <a:rPr lang="en-US" altLang="zh-CN" b="1" dirty="0">
                <a:solidFill>
                  <a:srgbClr val="FF0000"/>
                </a:solidFill>
                <a:latin typeface="幼圆"/>
              </a:rPr>
              <a:t>AUC</a:t>
            </a:r>
            <a:r>
              <a:rPr lang="zh-CN" altLang="en-US" b="1" dirty="0">
                <a:solidFill>
                  <a:srgbClr val="FF0000"/>
                </a:solidFill>
                <a:latin typeface="幼圆"/>
              </a:rPr>
              <a:t>衡量了样本预测的排序质量。</a:t>
            </a:r>
            <a:endParaRPr lang="en-US" altLang="zh-CN" b="1" dirty="0">
              <a:solidFill>
                <a:srgbClr val="FF0000"/>
              </a:solidFill>
              <a:latin typeface="幼圆"/>
            </a:endParaRPr>
          </a:p>
          <a:p>
            <a:endParaRPr lang="zh-CN" altLang="en-US" dirty="0">
              <a:solidFill>
                <a:srgbClr val="FF0000"/>
              </a:solidFill>
              <a:latin typeface="幼圆"/>
            </a:endParaRP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950937"/>
            <a:ext cx="2565400" cy="249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0518" y="3231628"/>
            <a:ext cx="1519685" cy="22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6921" y="3993536"/>
            <a:ext cx="4477426" cy="851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5911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39700">
              <a:lnSpc>
                <a:spcPct val="100000"/>
              </a:lnSpc>
            </a:pPr>
            <a:r>
              <a:rPr sz="2800" spc="-25" dirty="0">
                <a:latin typeface="FangSong"/>
                <a:cs typeface="FangSong"/>
              </a:rPr>
              <a:t>非</a:t>
            </a:r>
            <a:r>
              <a:rPr sz="2800" spc="-30" dirty="0">
                <a:latin typeface="FangSong"/>
                <a:cs typeface="FangSong"/>
              </a:rPr>
              <a:t>均等代价</a:t>
            </a:r>
            <a:endParaRPr sz="2800">
              <a:latin typeface="FangSong"/>
              <a:cs typeface="FangSong"/>
            </a:endParaRPr>
          </a:p>
        </p:txBody>
      </p:sp>
      <p:sp>
        <p:nvSpPr>
          <p:cNvPr id="3" name="object 3"/>
          <p:cNvSpPr txBox="1"/>
          <p:nvPr/>
        </p:nvSpPr>
        <p:spPr>
          <a:xfrm>
            <a:off x="376428" y="1350776"/>
            <a:ext cx="4907280" cy="1477328"/>
          </a:xfrm>
          <a:prstGeom prst="rect">
            <a:avLst/>
          </a:prstGeom>
        </p:spPr>
        <p:txBody>
          <a:bodyPr vert="horz" wrap="square" lIns="0" tIns="0" rIns="0" bIns="0" rtlCol="0">
            <a:spAutoFit/>
          </a:bodyPr>
          <a:lstStyle/>
          <a:p>
            <a:r>
              <a:rPr lang="zh-CN" altLang="en-US" sz="2400" dirty="0"/>
              <a:t>现实任务中</a:t>
            </a:r>
            <a:r>
              <a:rPr lang="zh-CN" altLang="en-US" sz="2400" b="1" dirty="0">
                <a:solidFill>
                  <a:srgbClr val="FF0000"/>
                </a:solidFill>
              </a:rPr>
              <a:t>不同类型的错误所造成的后果很可能不同</a:t>
            </a:r>
            <a:r>
              <a:rPr lang="zh-CN" altLang="en-US" sz="2400" dirty="0"/>
              <a:t>，为了</a:t>
            </a:r>
            <a:r>
              <a:rPr lang="zh-CN" altLang="en-US" sz="2400" dirty="0">
                <a:solidFill>
                  <a:srgbClr val="0000FF"/>
                </a:solidFill>
              </a:rPr>
              <a:t>权衡不同类型错误所造成的不同损失</a:t>
            </a:r>
            <a:r>
              <a:rPr lang="zh-CN" altLang="en-US" sz="2400" dirty="0"/>
              <a:t>，可为错误赋予“</a:t>
            </a:r>
            <a:r>
              <a:rPr lang="zh-CN" altLang="en-US" sz="2400" b="1" dirty="0">
                <a:solidFill>
                  <a:srgbClr val="0000FF"/>
                </a:solidFill>
              </a:rPr>
              <a:t>非均等代价</a:t>
            </a:r>
            <a:r>
              <a:rPr lang="zh-CN" altLang="en-US" sz="2400" dirty="0"/>
              <a:t>”</a:t>
            </a:r>
            <a:r>
              <a:rPr lang="en-US" altLang="zh-CN" sz="2000" spc="-5" dirty="0">
                <a:solidFill>
                  <a:prstClr val="black"/>
                </a:solidFill>
                <a:latin typeface="Verdana"/>
                <a:ea typeface=""/>
                <a:cs typeface="Verdana"/>
              </a:rPr>
              <a:t> (u</a:t>
            </a:r>
            <a:r>
              <a:rPr lang="en-US" altLang="zh-CN" sz="2000" spc="5" dirty="0">
                <a:solidFill>
                  <a:prstClr val="black"/>
                </a:solidFill>
                <a:latin typeface="Verdana"/>
                <a:ea typeface=""/>
                <a:cs typeface="Verdana"/>
              </a:rPr>
              <a:t>n</a:t>
            </a:r>
            <a:r>
              <a:rPr lang="en-US" altLang="zh-CN" sz="2000" spc="-10" dirty="0">
                <a:solidFill>
                  <a:prstClr val="black"/>
                </a:solidFill>
                <a:latin typeface="Verdana"/>
                <a:ea typeface=""/>
                <a:cs typeface="Verdana"/>
              </a:rPr>
              <a:t>e</a:t>
            </a:r>
            <a:r>
              <a:rPr lang="en-US" altLang="zh-CN" sz="2000" dirty="0">
                <a:solidFill>
                  <a:prstClr val="black"/>
                </a:solidFill>
                <a:latin typeface="Verdana"/>
                <a:ea typeface=""/>
                <a:cs typeface="Verdana"/>
              </a:rPr>
              <a:t>qual</a:t>
            </a:r>
            <a:r>
              <a:rPr lang="en-US" altLang="zh-CN" sz="2000" spc="-30" dirty="0">
                <a:solidFill>
                  <a:prstClr val="black"/>
                </a:solidFill>
                <a:latin typeface="Verdana"/>
                <a:ea typeface=""/>
                <a:cs typeface="Verdana"/>
              </a:rPr>
              <a:t> </a:t>
            </a:r>
            <a:r>
              <a:rPr lang="en-US" altLang="zh-CN" sz="2000" dirty="0">
                <a:solidFill>
                  <a:prstClr val="black"/>
                </a:solidFill>
                <a:latin typeface="Verdana"/>
                <a:ea typeface=""/>
                <a:cs typeface="Verdana"/>
              </a:rPr>
              <a:t>cost) </a:t>
            </a:r>
            <a:r>
              <a:rPr lang="zh-CN" altLang="en-US" sz="2400" dirty="0"/>
              <a:t>。</a:t>
            </a:r>
            <a:endParaRPr sz="2400" dirty="0">
              <a:latin typeface="Times New Roman"/>
              <a:cs typeface="Times New Roman"/>
            </a:endParaRPr>
          </a:p>
        </p:txBody>
      </p:sp>
      <p:sp>
        <p:nvSpPr>
          <p:cNvPr id="4" name="object 4"/>
          <p:cNvSpPr/>
          <p:nvPr/>
        </p:nvSpPr>
        <p:spPr>
          <a:xfrm>
            <a:off x="5294838" y="920998"/>
            <a:ext cx="3679638" cy="260886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47548" y="3588801"/>
            <a:ext cx="8010652" cy="738664"/>
          </a:xfrm>
          <a:prstGeom prst="rect">
            <a:avLst/>
          </a:prstGeom>
        </p:spPr>
        <p:txBody>
          <a:bodyPr vert="horz" wrap="square" lIns="0" tIns="0" rIns="0" bIns="0" rtlCol="0">
            <a:spAutoFit/>
          </a:bodyPr>
          <a:lstStyle/>
          <a:p>
            <a:pPr marL="407034" indent="-394335">
              <a:lnSpc>
                <a:spcPct val="100000"/>
              </a:lnSpc>
              <a:buFont typeface="Wingdings"/>
              <a:buChar char=""/>
              <a:tabLst>
                <a:tab pos="407670" algn="l"/>
              </a:tabLst>
            </a:pPr>
            <a:r>
              <a:rPr lang="zh-CN" altLang="en-US" sz="2400" dirty="0"/>
              <a:t>在非均等代价下，不再最小化错误次数，而是</a:t>
            </a:r>
            <a:r>
              <a:rPr lang="zh-CN" altLang="en-US" sz="2400" dirty="0">
                <a:solidFill>
                  <a:srgbClr val="0000FF"/>
                </a:solidFill>
              </a:rPr>
              <a:t>最小化“总体代价”</a:t>
            </a:r>
            <a:r>
              <a:rPr sz="2400" spc="-5" dirty="0">
                <a:solidFill>
                  <a:srgbClr val="0000FF"/>
                </a:solidFill>
                <a:latin typeface="FangSong"/>
                <a:cs typeface="FangSong"/>
              </a:rPr>
              <a:t>代价敏感</a:t>
            </a:r>
            <a:r>
              <a:rPr sz="2000" spc="-5" dirty="0">
                <a:solidFill>
                  <a:srgbClr val="0000FF"/>
                </a:solidFill>
                <a:latin typeface="Verdana"/>
                <a:cs typeface="Verdana"/>
              </a:rPr>
              <a:t>(cos</a:t>
            </a:r>
            <a:r>
              <a:rPr sz="2000" spc="-35" dirty="0">
                <a:solidFill>
                  <a:srgbClr val="0000FF"/>
                </a:solidFill>
                <a:latin typeface="Verdana"/>
                <a:cs typeface="Verdana"/>
              </a:rPr>
              <a:t>t</a:t>
            </a:r>
            <a:r>
              <a:rPr sz="2000" dirty="0">
                <a:solidFill>
                  <a:srgbClr val="0000FF"/>
                </a:solidFill>
                <a:latin typeface="Verdana"/>
                <a:cs typeface="Verdana"/>
              </a:rPr>
              <a:t>-s</a:t>
            </a:r>
            <a:r>
              <a:rPr sz="2000" spc="-10" dirty="0">
                <a:solidFill>
                  <a:srgbClr val="0000FF"/>
                </a:solidFill>
                <a:latin typeface="Verdana"/>
                <a:cs typeface="Verdana"/>
              </a:rPr>
              <a:t>e</a:t>
            </a:r>
            <a:r>
              <a:rPr sz="2000" dirty="0">
                <a:solidFill>
                  <a:srgbClr val="0000FF"/>
                </a:solidFill>
                <a:latin typeface="Verdana"/>
                <a:cs typeface="Verdana"/>
              </a:rPr>
              <a:t>n</a:t>
            </a:r>
            <a:r>
              <a:rPr sz="2000" spc="-10" dirty="0">
                <a:solidFill>
                  <a:srgbClr val="0000FF"/>
                </a:solidFill>
                <a:latin typeface="Verdana"/>
                <a:cs typeface="Verdana"/>
              </a:rPr>
              <a:t>s</a:t>
            </a:r>
            <a:r>
              <a:rPr sz="2000" spc="-5" dirty="0">
                <a:solidFill>
                  <a:srgbClr val="0000FF"/>
                </a:solidFill>
                <a:latin typeface="Verdana"/>
                <a:cs typeface="Verdana"/>
              </a:rPr>
              <a:t>it</a:t>
            </a:r>
            <a:r>
              <a:rPr sz="2000" spc="-10" dirty="0">
                <a:solidFill>
                  <a:srgbClr val="0000FF"/>
                </a:solidFill>
                <a:latin typeface="Verdana"/>
                <a:cs typeface="Verdana"/>
              </a:rPr>
              <a:t>ive</a:t>
            </a:r>
            <a:r>
              <a:rPr sz="2000" dirty="0">
                <a:solidFill>
                  <a:srgbClr val="0000FF"/>
                </a:solidFill>
                <a:latin typeface="Verdana"/>
                <a:cs typeface="Verdana"/>
              </a:rPr>
              <a:t>)</a:t>
            </a:r>
            <a:r>
              <a:rPr sz="2400" spc="-5" dirty="0">
                <a:solidFill>
                  <a:srgbClr val="0000FF"/>
                </a:solidFill>
                <a:latin typeface="FangSong"/>
                <a:cs typeface="FangSong"/>
              </a:rPr>
              <a:t>错误率</a:t>
            </a:r>
            <a:r>
              <a:rPr sz="2400" spc="-5" dirty="0">
                <a:latin typeface="FangSong"/>
                <a:cs typeface="FangSong"/>
              </a:rPr>
              <a:t>：</a:t>
            </a:r>
            <a:endParaRPr sz="2400">
              <a:latin typeface="FangSong"/>
              <a:cs typeface="FangSong"/>
            </a:endParaRPr>
          </a:p>
        </p:txBody>
      </p:sp>
      <p:sp>
        <p:nvSpPr>
          <p:cNvPr id="6" name="object 6"/>
          <p:cNvSpPr/>
          <p:nvPr/>
        </p:nvSpPr>
        <p:spPr>
          <a:xfrm>
            <a:off x="1790699" y="4409542"/>
            <a:ext cx="5562600" cy="202996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代价曲线</a:t>
            </a:r>
          </a:p>
        </p:txBody>
      </p:sp>
      <p:sp>
        <p:nvSpPr>
          <p:cNvPr id="13" name="内容占位符 2"/>
          <p:cNvSpPr txBox="1">
            <a:spLocks/>
          </p:cNvSpPr>
          <p:nvPr/>
        </p:nvSpPr>
        <p:spPr>
          <a:xfrm>
            <a:off x="717095" y="995178"/>
            <a:ext cx="6973210" cy="724211"/>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16754D"/>
              </a:buClr>
              <a:buFont typeface="Wingdings" panose="05000000000000000000" pitchFamily="2" charset="2"/>
              <a:buNone/>
            </a:pPr>
            <a:r>
              <a:rPr lang="zh-CN" altLang="en-US" dirty="0">
                <a:solidFill>
                  <a:prstClr val="black"/>
                </a:solidFill>
                <a:latin typeface="幼圆"/>
                <a:ea typeface="幼圆"/>
              </a:rPr>
              <a:t>在</a:t>
            </a:r>
            <a:r>
              <a:rPr lang="zh-CN" altLang="en-US" dirty="0">
                <a:solidFill>
                  <a:srgbClr val="0000FF"/>
                </a:solidFill>
                <a:latin typeface="幼圆"/>
                <a:ea typeface="幼圆"/>
              </a:rPr>
              <a:t>非均等代价下</a:t>
            </a:r>
            <a:r>
              <a:rPr lang="zh-CN" altLang="en-US" dirty="0">
                <a:solidFill>
                  <a:prstClr val="black"/>
                </a:solidFill>
                <a:latin typeface="幼圆"/>
                <a:ea typeface="幼圆"/>
              </a:rPr>
              <a:t>，</a:t>
            </a:r>
            <a:r>
              <a:rPr lang="en-US" altLang="zh-CN" dirty="0">
                <a:solidFill>
                  <a:srgbClr val="0000FF"/>
                </a:solidFill>
                <a:latin typeface="幼圆"/>
                <a:ea typeface="幼圆"/>
              </a:rPr>
              <a:t>ROC</a:t>
            </a:r>
            <a:r>
              <a:rPr lang="zh-CN" altLang="en-US" dirty="0">
                <a:solidFill>
                  <a:srgbClr val="0000FF"/>
                </a:solidFill>
                <a:latin typeface="幼圆"/>
                <a:ea typeface="幼圆"/>
              </a:rPr>
              <a:t>曲线不能直接反映出学习器的期望总体代价</a:t>
            </a:r>
            <a:r>
              <a:rPr lang="zh-CN" altLang="en-US" dirty="0">
                <a:solidFill>
                  <a:prstClr val="black"/>
                </a:solidFill>
                <a:latin typeface="幼圆"/>
                <a:ea typeface="幼圆"/>
              </a:rPr>
              <a:t>，而“</a:t>
            </a:r>
            <a:r>
              <a:rPr lang="zh-CN" altLang="en-US" dirty="0">
                <a:solidFill>
                  <a:srgbClr val="0000FF"/>
                </a:solidFill>
                <a:latin typeface="幼圆"/>
                <a:ea typeface="幼圆"/>
              </a:rPr>
              <a:t>代价曲线</a:t>
            </a:r>
            <a:r>
              <a:rPr lang="zh-CN" altLang="en-US" dirty="0">
                <a:solidFill>
                  <a:prstClr val="black"/>
                </a:solidFill>
                <a:latin typeface="幼圆"/>
                <a:ea typeface="幼圆"/>
              </a:rPr>
              <a:t>”可以。</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16754D"/>
              </a:buClr>
              <a:buFont typeface="Wingdings" panose="05000000000000000000" pitchFamily="2" charset="2"/>
              <a:buNone/>
            </a:pPr>
            <a:endParaRPr lang="zh-CN" altLang="en-US" dirty="0">
              <a:solidFill>
                <a:prstClr val="black"/>
              </a:solidFill>
            </a:endParaRPr>
          </a:p>
        </p:txBody>
      </p:sp>
      <p:grpSp>
        <p:nvGrpSpPr>
          <p:cNvPr id="4" name="组合 3"/>
          <p:cNvGrpSpPr/>
          <p:nvPr/>
        </p:nvGrpSpPr>
        <p:grpSpPr>
          <a:xfrm>
            <a:off x="836037" y="1770983"/>
            <a:ext cx="7049832" cy="2094949"/>
            <a:chOff x="805093" y="2605594"/>
            <a:chExt cx="7049832" cy="2360458"/>
          </a:xfrm>
        </p:grpSpPr>
        <p:sp>
          <p:nvSpPr>
            <p:cNvPr id="11" name="内容占位符 2"/>
            <p:cNvSpPr txBox="1">
              <a:spLocks/>
            </p:cNvSpPr>
            <p:nvPr/>
          </p:nvSpPr>
          <p:spPr>
            <a:xfrm>
              <a:off x="805093" y="2605594"/>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16754D"/>
                </a:buClr>
                <a:buFont typeface="Wingdings" panose="05000000000000000000" pitchFamily="2" charset="2"/>
                <a:buNone/>
              </a:pPr>
              <a:r>
                <a:rPr lang="zh-CN" altLang="en-US" dirty="0">
                  <a:solidFill>
                    <a:prstClr val="black"/>
                  </a:solidFill>
                  <a:latin typeface="幼圆"/>
                  <a:ea typeface="幼圆"/>
                </a:rPr>
                <a:t>代价曲线的</a:t>
              </a:r>
              <a:r>
                <a:rPr lang="zh-CN" altLang="en-US" dirty="0">
                  <a:solidFill>
                    <a:srgbClr val="0000FF"/>
                  </a:solidFill>
                  <a:latin typeface="幼圆"/>
                  <a:ea typeface="幼圆"/>
                </a:rPr>
                <a:t>横轴</a:t>
              </a:r>
              <a:r>
                <a:rPr lang="zh-CN" altLang="en-US" dirty="0">
                  <a:solidFill>
                    <a:prstClr val="black"/>
                  </a:solidFill>
                  <a:latin typeface="幼圆"/>
                  <a:ea typeface="幼圆"/>
                </a:rPr>
                <a:t>是取值为 </a:t>
              </a:r>
              <a:r>
                <a:rPr lang="en-US" altLang="zh-CN" dirty="0">
                  <a:solidFill>
                    <a:prstClr val="black"/>
                  </a:solidFill>
                  <a:latin typeface="幼圆"/>
                  <a:ea typeface="幼圆"/>
                </a:rPr>
                <a:t>[0,1]</a:t>
              </a:r>
              <a:r>
                <a:rPr lang="zh-CN" altLang="en-US" dirty="0">
                  <a:solidFill>
                    <a:prstClr val="black"/>
                  </a:solidFill>
                  <a:latin typeface="幼圆"/>
                  <a:ea typeface="幼圆"/>
                </a:rPr>
                <a:t> 的</a:t>
              </a:r>
              <a:r>
                <a:rPr lang="zh-CN" altLang="en-US" dirty="0">
                  <a:solidFill>
                    <a:srgbClr val="0000FF"/>
                  </a:solidFill>
                  <a:latin typeface="幼圆"/>
                  <a:ea typeface="幼圆"/>
                </a:rPr>
                <a:t>正例概率代价</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289" y="3039231"/>
              <a:ext cx="3833066" cy="64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a:spLocks/>
            </p:cNvSpPr>
            <p:nvPr/>
          </p:nvSpPr>
          <p:spPr>
            <a:xfrm>
              <a:off x="881715" y="3765064"/>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16754D"/>
                </a:buClr>
                <a:buFont typeface="Wingdings" panose="05000000000000000000" pitchFamily="2" charset="2"/>
                <a:buNone/>
              </a:pPr>
              <a:r>
                <a:rPr lang="zh-CN" altLang="en-US" dirty="0">
                  <a:solidFill>
                    <a:srgbClr val="0000FF"/>
                  </a:solidFill>
                  <a:latin typeface="幼圆"/>
                  <a:ea typeface="幼圆"/>
                </a:rPr>
                <a:t>纵轴</a:t>
              </a:r>
              <a:r>
                <a:rPr lang="zh-CN" altLang="en-US" dirty="0">
                  <a:solidFill>
                    <a:prstClr val="black"/>
                  </a:solidFill>
                  <a:latin typeface="幼圆"/>
                  <a:ea typeface="幼圆"/>
                </a:rPr>
                <a:t>是取值为</a:t>
              </a:r>
              <a:r>
                <a:rPr lang="en-US" altLang="zh-CN" dirty="0">
                  <a:solidFill>
                    <a:prstClr val="black"/>
                  </a:solidFill>
                  <a:latin typeface="幼圆"/>
                  <a:ea typeface="幼圆"/>
                </a:rPr>
                <a:t>[0,1]</a:t>
              </a:r>
              <a:r>
                <a:rPr lang="zh-CN" altLang="en-US" dirty="0">
                  <a:solidFill>
                    <a:prstClr val="black"/>
                  </a:solidFill>
                  <a:latin typeface="幼圆"/>
                  <a:ea typeface="幼圆"/>
                </a:rPr>
                <a:t>的</a:t>
              </a:r>
              <a:r>
                <a:rPr lang="zh-CN" altLang="en-US" dirty="0">
                  <a:solidFill>
                    <a:srgbClr val="0000FF"/>
                  </a:solidFill>
                  <a:latin typeface="幼圆"/>
                  <a:ea typeface="幼圆"/>
                </a:rPr>
                <a:t>归一化代价</a:t>
              </a: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885" y="4276747"/>
              <a:ext cx="4728552" cy="60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492" y="3963592"/>
            <a:ext cx="3645111" cy="258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bject 4">
            <a:extLst>
              <a:ext uri="{FF2B5EF4-FFF2-40B4-BE49-F238E27FC236}">
                <a16:creationId xmlns="" xmlns:a16="http://schemas.microsoft.com/office/drawing/2014/main" id="{4CD64B29-9FE4-774F-9329-F52024F7A168}"/>
              </a:ext>
            </a:extLst>
          </p:cNvPr>
          <p:cNvSpPr/>
          <p:nvPr/>
        </p:nvSpPr>
        <p:spPr>
          <a:xfrm>
            <a:off x="6695064" y="1371600"/>
            <a:ext cx="2220348" cy="1810478"/>
          </a:xfrm>
          <a:prstGeom prst="rect">
            <a:avLst/>
          </a:prstGeom>
          <a:blipFill>
            <a:blip r:embed="rId5" cstate="print"/>
            <a:stretch>
              <a:fillRect/>
            </a:stretch>
          </a:blipFill>
        </p:spPr>
        <p:txBody>
          <a:bodyPr wrap="square" lIns="0" tIns="0" rIns="0" bIns="0" rtlCol="0"/>
          <a:lstStyle/>
          <a:p>
            <a:endParaRPr/>
          </a:p>
        </p:txBody>
      </p:sp>
      <p:sp>
        <p:nvSpPr>
          <p:cNvPr id="3" name="矩形 2">
            <a:extLst>
              <a:ext uri="{FF2B5EF4-FFF2-40B4-BE49-F238E27FC236}">
                <a16:creationId xmlns="" xmlns:a16="http://schemas.microsoft.com/office/drawing/2014/main" id="{4794BF39-C048-E74A-9D38-A94F9DD85637}"/>
              </a:ext>
            </a:extLst>
          </p:cNvPr>
          <p:cNvSpPr/>
          <p:nvPr/>
        </p:nvSpPr>
        <p:spPr>
          <a:xfrm>
            <a:off x="5687" y="3854042"/>
            <a:ext cx="2520242" cy="369332"/>
          </a:xfrm>
          <a:prstGeom prst="rect">
            <a:avLst/>
          </a:prstGeom>
        </p:spPr>
        <p:txBody>
          <a:bodyPr wrap="none">
            <a:spAutoFit/>
          </a:bodyPr>
          <a:lstStyle/>
          <a:p>
            <a:r>
              <a:rPr lang="zh-CN" altLang="en-US" dirty="0">
                <a:solidFill>
                  <a:srgbClr val="FF0000"/>
                </a:solidFill>
                <a:latin typeface="+mn-ea"/>
              </a:rPr>
              <a:t>假反例率</a:t>
            </a:r>
            <a:r>
              <a:rPr lang="en-US" altLang="zh-CN" dirty="0">
                <a:solidFill>
                  <a:srgbClr val="0000FF"/>
                </a:solidFill>
                <a:latin typeface="+mn-ea"/>
              </a:rPr>
              <a:t>FNR</a:t>
            </a:r>
            <a:r>
              <a:rPr lang="en-US" altLang="zh-CN" dirty="0">
                <a:solidFill>
                  <a:srgbClr val="FF0000"/>
                </a:solidFill>
                <a:latin typeface="+mn-ea"/>
              </a:rPr>
              <a:t>(1</a:t>
            </a:r>
            <a:r>
              <a:rPr lang="zh-CN" altLang="en-US" dirty="0">
                <a:solidFill>
                  <a:srgbClr val="FF0000"/>
                </a:solidFill>
                <a:latin typeface="+mn-ea"/>
              </a:rPr>
              <a:t> </a:t>
            </a:r>
            <a:r>
              <a:rPr lang="en-US" altLang="zh-CN" dirty="0">
                <a:solidFill>
                  <a:srgbClr val="FF0000"/>
                </a:solidFill>
                <a:latin typeface="+mn-ea"/>
              </a:rPr>
              <a:t>-</a:t>
            </a:r>
            <a:r>
              <a:rPr lang="zh-CN" altLang="en-US" dirty="0">
                <a:solidFill>
                  <a:srgbClr val="FF0000"/>
                </a:solidFill>
                <a:latin typeface="+mn-ea"/>
              </a:rPr>
              <a:t> </a:t>
            </a:r>
            <a:r>
              <a:rPr lang="en-US" altLang="zh-CN" dirty="0">
                <a:solidFill>
                  <a:srgbClr val="FF0000"/>
                </a:solidFill>
                <a:latin typeface="+mn-ea"/>
              </a:rPr>
              <a:t>TPR)</a:t>
            </a:r>
            <a:endParaRPr lang="zh-CN" altLang="en-US" dirty="0"/>
          </a:p>
        </p:txBody>
      </p:sp>
      <p:sp>
        <p:nvSpPr>
          <p:cNvPr id="5" name="矩形 4">
            <a:extLst>
              <a:ext uri="{FF2B5EF4-FFF2-40B4-BE49-F238E27FC236}">
                <a16:creationId xmlns="" xmlns:a16="http://schemas.microsoft.com/office/drawing/2014/main" id="{561D0566-E716-6746-943D-61088F6D537D}"/>
              </a:ext>
            </a:extLst>
          </p:cNvPr>
          <p:cNvSpPr/>
          <p:nvPr/>
        </p:nvSpPr>
        <p:spPr>
          <a:xfrm>
            <a:off x="5326048" y="2957927"/>
            <a:ext cx="1107996" cy="369332"/>
          </a:xfrm>
          <a:prstGeom prst="rect">
            <a:avLst/>
          </a:prstGeom>
        </p:spPr>
        <p:txBody>
          <a:bodyPr wrap="none">
            <a:spAutoFit/>
          </a:bodyPr>
          <a:lstStyle/>
          <a:p>
            <a:r>
              <a:rPr lang="zh-CN" altLang="en-US" dirty="0">
                <a:solidFill>
                  <a:srgbClr val="FF0000"/>
                </a:solidFill>
                <a:latin typeface="+mn-ea"/>
              </a:rPr>
              <a:t>假正例率</a:t>
            </a:r>
            <a:endParaRPr lang="zh-CN" altLang="en-US" dirty="0"/>
          </a:p>
        </p:txBody>
      </p:sp>
      <p:sp>
        <p:nvSpPr>
          <p:cNvPr id="16" name="矩形 15">
            <a:extLst>
              <a:ext uri="{FF2B5EF4-FFF2-40B4-BE49-F238E27FC236}">
                <a16:creationId xmlns="" xmlns:a16="http://schemas.microsoft.com/office/drawing/2014/main" id="{D91ADFD1-420D-4F46-A9C9-9CC89E65A61E}"/>
              </a:ext>
            </a:extLst>
          </p:cNvPr>
          <p:cNvSpPr/>
          <p:nvPr/>
        </p:nvSpPr>
        <p:spPr>
          <a:xfrm>
            <a:off x="0" y="2194442"/>
            <a:ext cx="2247731" cy="369332"/>
          </a:xfrm>
          <a:prstGeom prst="rect">
            <a:avLst/>
          </a:prstGeom>
        </p:spPr>
        <p:txBody>
          <a:bodyPr wrap="none">
            <a:spAutoFit/>
          </a:bodyPr>
          <a:lstStyle/>
          <a:p>
            <a:r>
              <a:rPr lang="en-US" altLang="zh-CN" i="1" dirty="0">
                <a:solidFill>
                  <a:srgbClr val="FF0000"/>
                </a:solidFill>
                <a:latin typeface="Times New Roman" panose="02020603050405020304" pitchFamily="18" charset="0"/>
                <a:cs typeface="Times New Roman" panose="02020603050405020304" pitchFamily="18" charset="0"/>
              </a:rPr>
              <a:t>p</a:t>
            </a:r>
            <a:r>
              <a:rPr lang="zh-CN" altLang="en-US" i="1" dirty="0">
                <a:solidFill>
                  <a:srgbClr val="FF0000"/>
                </a:solidFill>
                <a:latin typeface="Times New Roman" panose="02020603050405020304" pitchFamily="18" charset="0"/>
                <a:cs typeface="Times New Roman" panose="02020603050405020304" pitchFamily="18" charset="0"/>
              </a:rPr>
              <a:t> </a:t>
            </a:r>
            <a:r>
              <a:rPr lang="zh-CN" altLang="en-US" dirty="0">
                <a:solidFill>
                  <a:srgbClr val="FF0000"/>
                </a:solidFill>
                <a:latin typeface="+mn-ea"/>
              </a:rPr>
              <a:t>样例为正例的概率</a:t>
            </a:r>
            <a:endParaRPr lang="zh-CN" altLang="en-US" dirty="0"/>
          </a:p>
        </p:txBody>
      </p:sp>
    </p:spTree>
    <p:extLst>
      <p:ext uri="{BB962C8B-B14F-4D97-AF65-F5344CB8AC3E}">
        <p14:creationId xmlns:p14="http://schemas.microsoft.com/office/powerpoint/2010/main" val="1270649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代价曲线</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sp>
        <p:nvSpPr>
          <p:cNvPr id="7" name="内容占位符 2"/>
          <p:cNvSpPr txBox="1">
            <a:spLocks/>
          </p:cNvSpPr>
          <p:nvPr/>
        </p:nvSpPr>
        <p:spPr>
          <a:xfrm>
            <a:off x="30642" y="977861"/>
            <a:ext cx="8656158" cy="2280984"/>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buNone/>
            </a:pPr>
            <a:r>
              <a:rPr lang="zh-CN" altLang="en-US" dirty="0">
                <a:solidFill>
                  <a:srgbClr val="0000FF"/>
                </a:solidFill>
                <a:latin typeface="+mn-ea"/>
                <a:ea typeface="+mn-ea"/>
              </a:rPr>
              <a:t>代价曲线图的绘制</a:t>
            </a:r>
            <a:r>
              <a:rPr lang="zh-CN" altLang="en-US" dirty="0">
                <a:latin typeface="+mn-ea"/>
                <a:ea typeface="+mn-ea"/>
              </a:rPr>
              <a:t>：</a:t>
            </a:r>
            <a:r>
              <a:rPr lang="en-US" altLang="zh-CN" dirty="0">
                <a:solidFill>
                  <a:srgbClr val="C00000"/>
                </a:solidFill>
                <a:latin typeface="+mn-ea"/>
                <a:ea typeface="+mn-ea"/>
              </a:rPr>
              <a:t>ROC</a:t>
            </a:r>
            <a:r>
              <a:rPr lang="zh-CN" altLang="en-US" dirty="0">
                <a:solidFill>
                  <a:srgbClr val="C00000"/>
                </a:solidFill>
                <a:latin typeface="+mn-ea"/>
                <a:ea typeface="+mn-ea"/>
              </a:rPr>
              <a:t>曲线上每个点对应了代价曲线上的一条线段</a:t>
            </a:r>
            <a:r>
              <a:rPr lang="zh-CN" altLang="en-US" dirty="0">
                <a:latin typeface="+mn-ea"/>
                <a:ea typeface="+mn-ea"/>
              </a:rPr>
              <a:t>，设</a:t>
            </a:r>
            <a:r>
              <a:rPr lang="en-US" altLang="zh-CN" dirty="0">
                <a:solidFill>
                  <a:srgbClr val="0000FF"/>
                </a:solidFill>
                <a:latin typeface="+mn-ea"/>
                <a:ea typeface="+mn-ea"/>
              </a:rPr>
              <a:t>ROC</a:t>
            </a:r>
            <a:r>
              <a:rPr lang="zh-CN" altLang="en-US" dirty="0">
                <a:solidFill>
                  <a:srgbClr val="0000FF"/>
                </a:solidFill>
                <a:latin typeface="+mn-ea"/>
                <a:ea typeface="+mn-ea"/>
              </a:rPr>
              <a:t>曲线上点的坐标</a:t>
            </a:r>
            <a:r>
              <a:rPr lang="zh-CN" altLang="en-US" dirty="0">
                <a:latin typeface="+mn-ea"/>
                <a:ea typeface="+mn-ea"/>
              </a:rPr>
              <a:t>为 </a:t>
            </a:r>
            <a:r>
              <a:rPr lang="en-US" altLang="zh-CN" dirty="0">
                <a:solidFill>
                  <a:srgbClr val="0000FF"/>
                </a:solidFill>
                <a:latin typeface="+mn-ea"/>
                <a:ea typeface="+mn-ea"/>
              </a:rPr>
              <a:t>(FPR, TPR)</a:t>
            </a:r>
            <a:r>
              <a:rPr lang="zh-CN" altLang="en-US" dirty="0">
                <a:solidFill>
                  <a:srgbClr val="0000FF"/>
                </a:solidFill>
                <a:latin typeface="+mn-ea"/>
                <a:ea typeface="+mn-ea"/>
              </a:rPr>
              <a:t> </a:t>
            </a:r>
            <a:r>
              <a:rPr lang="en-US" altLang="zh-CN" dirty="0">
                <a:solidFill>
                  <a:srgbClr val="FF0000"/>
                </a:solidFill>
                <a:latin typeface="+mn-ea"/>
                <a:ea typeface="+mn-ea"/>
              </a:rPr>
              <a:t>(</a:t>
            </a:r>
            <a:r>
              <a:rPr lang="zh-CN" altLang="en-US" dirty="0">
                <a:solidFill>
                  <a:srgbClr val="FF0000"/>
                </a:solidFill>
                <a:latin typeface="+mn-ea"/>
                <a:ea typeface="+mn-ea"/>
              </a:rPr>
              <a:t>假正例率，真正例率</a:t>
            </a:r>
            <a:r>
              <a:rPr lang="en-US" altLang="zh-CN" dirty="0">
                <a:solidFill>
                  <a:srgbClr val="FF0000"/>
                </a:solidFill>
                <a:latin typeface="+mn-ea"/>
                <a:ea typeface="+mn-ea"/>
              </a:rPr>
              <a:t>)</a:t>
            </a:r>
            <a:r>
              <a:rPr lang="zh-CN" altLang="en-US" dirty="0">
                <a:latin typeface="+mn-ea"/>
                <a:ea typeface="+mn-ea"/>
              </a:rPr>
              <a:t>，则可相应计算出 </a:t>
            </a:r>
            <a:r>
              <a:rPr lang="zh-CN" altLang="en-US" dirty="0">
                <a:solidFill>
                  <a:srgbClr val="FF0000"/>
                </a:solidFill>
                <a:latin typeface="+mn-ea"/>
                <a:ea typeface="+mn-ea"/>
              </a:rPr>
              <a:t>假反例率</a:t>
            </a:r>
            <a:r>
              <a:rPr lang="en-US" altLang="zh-CN" dirty="0">
                <a:solidFill>
                  <a:srgbClr val="0000FF"/>
                </a:solidFill>
                <a:latin typeface="+mn-ea"/>
                <a:ea typeface="+mn-ea"/>
              </a:rPr>
              <a:t>FNR</a:t>
            </a:r>
            <a:r>
              <a:rPr lang="en-US" altLang="zh-CN" dirty="0">
                <a:solidFill>
                  <a:srgbClr val="FF0000"/>
                </a:solidFill>
                <a:latin typeface="+mn-ea"/>
                <a:ea typeface="+mn-ea"/>
              </a:rPr>
              <a:t>(1</a:t>
            </a:r>
            <a:r>
              <a:rPr lang="zh-CN" altLang="en-US" dirty="0">
                <a:solidFill>
                  <a:srgbClr val="FF0000"/>
                </a:solidFill>
                <a:latin typeface="+mn-ea"/>
                <a:ea typeface="+mn-ea"/>
              </a:rPr>
              <a:t> </a:t>
            </a:r>
            <a:r>
              <a:rPr lang="en-US" altLang="zh-CN" dirty="0">
                <a:solidFill>
                  <a:srgbClr val="FF0000"/>
                </a:solidFill>
                <a:latin typeface="+mn-ea"/>
                <a:ea typeface="+mn-ea"/>
              </a:rPr>
              <a:t>-</a:t>
            </a:r>
            <a:r>
              <a:rPr lang="zh-CN" altLang="en-US" dirty="0">
                <a:solidFill>
                  <a:srgbClr val="FF0000"/>
                </a:solidFill>
                <a:latin typeface="+mn-ea"/>
                <a:ea typeface="+mn-ea"/>
              </a:rPr>
              <a:t> </a:t>
            </a:r>
            <a:r>
              <a:rPr lang="en-US" altLang="zh-CN" dirty="0">
                <a:solidFill>
                  <a:srgbClr val="FF0000"/>
                </a:solidFill>
                <a:latin typeface="+mn-ea"/>
                <a:ea typeface="+mn-ea"/>
              </a:rPr>
              <a:t>TPR)</a:t>
            </a:r>
            <a:r>
              <a:rPr lang="zh-CN" altLang="en-US" dirty="0">
                <a:latin typeface="+mn-ea"/>
                <a:ea typeface="+mn-ea"/>
              </a:rPr>
              <a:t>，然后在代价平面上绘制一条从 </a:t>
            </a:r>
            <a:r>
              <a:rPr lang="en-US" altLang="zh-CN" dirty="0">
                <a:solidFill>
                  <a:srgbClr val="0000FF"/>
                </a:solidFill>
                <a:latin typeface="+mn-ea"/>
                <a:ea typeface="+mn-ea"/>
              </a:rPr>
              <a:t>(0,FPR)</a:t>
            </a:r>
            <a:r>
              <a:rPr lang="zh-CN" altLang="en-US" dirty="0">
                <a:solidFill>
                  <a:srgbClr val="0000FF"/>
                </a:solidFill>
                <a:latin typeface="+mn-ea"/>
                <a:ea typeface="+mn-ea"/>
              </a:rPr>
              <a:t> 到 </a:t>
            </a:r>
            <a:r>
              <a:rPr lang="en-US" altLang="zh-CN" dirty="0">
                <a:solidFill>
                  <a:srgbClr val="0000FF"/>
                </a:solidFill>
                <a:latin typeface="+mn-ea"/>
                <a:ea typeface="+mn-ea"/>
              </a:rPr>
              <a:t>(1,FNR)</a:t>
            </a:r>
            <a:r>
              <a:rPr lang="zh-CN" altLang="en-US" dirty="0">
                <a:solidFill>
                  <a:srgbClr val="0000FF"/>
                </a:solidFill>
                <a:latin typeface="+mn-ea"/>
                <a:ea typeface="+mn-ea"/>
              </a:rPr>
              <a:t> </a:t>
            </a:r>
            <a:r>
              <a:rPr lang="zh-CN" altLang="en-US" dirty="0">
                <a:latin typeface="+mn-ea"/>
                <a:ea typeface="+mn-ea"/>
              </a:rPr>
              <a:t>的线段，线段下的面积即表示了该条件下的期望总体代价；</a:t>
            </a:r>
            <a:endParaRPr lang="en-US" altLang="zh-CN" dirty="0">
              <a:latin typeface="+mn-ea"/>
              <a:ea typeface="+mn-ea"/>
            </a:endParaRPr>
          </a:p>
          <a:p>
            <a:pPr marL="457200" lvl="1" indent="0">
              <a:lnSpc>
                <a:spcPct val="100000"/>
              </a:lnSpc>
              <a:buNone/>
            </a:pPr>
            <a:r>
              <a:rPr lang="zh-CN" altLang="en-US" dirty="0">
                <a:latin typeface="+mn-ea"/>
                <a:ea typeface="+mn-ea"/>
              </a:rPr>
              <a:t>如此将</a:t>
            </a:r>
            <a:r>
              <a:rPr lang="en-US" altLang="zh-CN" dirty="0">
                <a:solidFill>
                  <a:srgbClr val="FF0000"/>
                </a:solidFill>
                <a:latin typeface="+mn-ea"/>
                <a:ea typeface="+mn-ea"/>
              </a:rPr>
              <a:t>ROC</a:t>
            </a:r>
            <a:r>
              <a:rPr lang="zh-CN" altLang="en-US" dirty="0">
                <a:solidFill>
                  <a:srgbClr val="FF0000"/>
                </a:solidFill>
                <a:latin typeface="+mn-ea"/>
                <a:ea typeface="+mn-ea"/>
              </a:rPr>
              <a:t>曲线上的每个点转化为代价平面上的一条线段</a:t>
            </a:r>
            <a:r>
              <a:rPr lang="zh-CN" altLang="en-US" dirty="0">
                <a:latin typeface="+mn-ea"/>
                <a:ea typeface="+mn-ea"/>
              </a:rPr>
              <a:t>，然后取所有线段的下界，</a:t>
            </a:r>
            <a:r>
              <a:rPr lang="zh-CN" altLang="en-US" dirty="0">
                <a:solidFill>
                  <a:srgbClr val="FF0000"/>
                </a:solidFill>
                <a:latin typeface="+mn-ea"/>
                <a:ea typeface="+mn-ea"/>
              </a:rPr>
              <a:t>围成的面积即为所有条件下学习器的期望总体代价</a:t>
            </a:r>
            <a:r>
              <a:rPr lang="zh-CN" altLang="en-US" dirty="0">
                <a:latin typeface="+mn-ea"/>
                <a:ea typeface="+mn-ea"/>
              </a:rPr>
              <a:t>。</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75" y="3345986"/>
            <a:ext cx="4114800" cy="2919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8036" y="3449534"/>
            <a:ext cx="2813155" cy="277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306042" y="3776512"/>
            <a:ext cx="1107996" cy="369332"/>
          </a:xfrm>
          <a:prstGeom prst="rect">
            <a:avLst/>
          </a:prstGeom>
        </p:spPr>
        <p:txBody>
          <a:bodyPr wrap="none">
            <a:spAutoFit/>
          </a:bodyPr>
          <a:lstStyle/>
          <a:p>
            <a:r>
              <a:rPr lang="zh-CN" altLang="en-US" dirty="0">
                <a:solidFill>
                  <a:srgbClr val="FF0000"/>
                </a:solidFill>
                <a:latin typeface="+mn-ea"/>
              </a:rPr>
              <a:t>假反例率</a:t>
            </a:r>
            <a:endParaRPr lang="zh-CN" altLang="en-US"/>
          </a:p>
        </p:txBody>
      </p:sp>
      <p:sp>
        <p:nvSpPr>
          <p:cNvPr id="4" name="矩形 3"/>
          <p:cNvSpPr/>
          <p:nvPr/>
        </p:nvSpPr>
        <p:spPr>
          <a:xfrm>
            <a:off x="31812" y="5486400"/>
            <a:ext cx="1107996" cy="369332"/>
          </a:xfrm>
          <a:prstGeom prst="rect">
            <a:avLst/>
          </a:prstGeom>
        </p:spPr>
        <p:txBody>
          <a:bodyPr wrap="none">
            <a:spAutoFit/>
          </a:bodyPr>
          <a:lstStyle/>
          <a:p>
            <a:r>
              <a:rPr lang="zh-CN" altLang="en-US" dirty="0">
                <a:solidFill>
                  <a:srgbClr val="FF0000"/>
                </a:solidFill>
                <a:latin typeface="+mn-ea"/>
              </a:rPr>
              <a:t>假正例率</a:t>
            </a:r>
            <a:endParaRPr lang="zh-CN" altLang="en-US"/>
          </a:p>
        </p:txBody>
      </p:sp>
      <p:cxnSp>
        <p:nvCxnSpPr>
          <p:cNvPr id="8" name="直线箭头连接符 7"/>
          <p:cNvCxnSpPr>
            <a:stCxn id="4" idx="0"/>
          </p:cNvCxnSpPr>
          <p:nvPr/>
        </p:nvCxnSpPr>
        <p:spPr>
          <a:xfrm flipV="1">
            <a:off x="585810" y="5181600"/>
            <a:ext cx="413248" cy="3048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flipH="1">
            <a:off x="4495800" y="4145844"/>
            <a:ext cx="382116" cy="2737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53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0" dirty="0">
                <a:latin typeface="FangSong"/>
                <a:cs typeface="FangSong"/>
              </a:rPr>
              <a:t>模型选</a:t>
            </a:r>
            <a:r>
              <a:rPr sz="2800" spc="-30" dirty="0">
                <a:latin typeface="FangSong"/>
                <a:cs typeface="FangSong"/>
              </a:rPr>
              <a:t>择</a:t>
            </a:r>
            <a:r>
              <a:rPr sz="2800" spc="-430" dirty="0">
                <a:latin typeface="FangSong"/>
                <a:cs typeface="FangSong"/>
              </a:rPr>
              <a:t> </a:t>
            </a:r>
            <a:r>
              <a:rPr spc="-5" dirty="0"/>
              <a:t>(m</a:t>
            </a:r>
            <a:r>
              <a:rPr spc="-10" dirty="0"/>
              <a:t>o</a:t>
            </a:r>
            <a:r>
              <a:rPr dirty="0"/>
              <a:t>d</a:t>
            </a:r>
            <a:r>
              <a:rPr spc="-10" dirty="0"/>
              <a:t>e</a:t>
            </a:r>
            <a:r>
              <a:rPr dirty="0"/>
              <a:t>l s</a:t>
            </a:r>
            <a:r>
              <a:rPr spc="-10" dirty="0"/>
              <a:t>e</a:t>
            </a:r>
            <a:r>
              <a:rPr spc="-5" dirty="0"/>
              <a:t>l</a:t>
            </a:r>
            <a:r>
              <a:rPr spc="-15" dirty="0"/>
              <a:t>e</a:t>
            </a:r>
            <a:r>
              <a:rPr dirty="0"/>
              <a:t>cti</a:t>
            </a:r>
            <a:r>
              <a:rPr spc="-15" dirty="0"/>
              <a:t>o</a:t>
            </a:r>
            <a:r>
              <a:rPr dirty="0"/>
              <a:t>n)</a:t>
            </a:r>
            <a:endParaRPr sz="2800">
              <a:latin typeface="FangSong"/>
              <a:cs typeface="FangSong"/>
            </a:endParaRPr>
          </a:p>
        </p:txBody>
      </p:sp>
      <p:sp>
        <p:nvSpPr>
          <p:cNvPr id="3" name="object 3"/>
          <p:cNvSpPr txBox="1"/>
          <p:nvPr/>
        </p:nvSpPr>
        <p:spPr>
          <a:xfrm>
            <a:off x="853846" y="1317691"/>
            <a:ext cx="4195445" cy="3363595"/>
          </a:xfrm>
          <a:prstGeom prst="rect">
            <a:avLst/>
          </a:prstGeom>
        </p:spPr>
        <p:txBody>
          <a:bodyPr vert="horz" wrap="square" lIns="0" tIns="0" rIns="0" bIns="0" rtlCol="0">
            <a:spAutoFit/>
          </a:bodyPr>
          <a:lstStyle/>
          <a:p>
            <a:pPr marL="75565">
              <a:lnSpc>
                <a:spcPct val="100000"/>
              </a:lnSpc>
            </a:pPr>
            <a:r>
              <a:rPr sz="3200" spc="5" dirty="0">
                <a:latin typeface="FangSong"/>
                <a:cs typeface="FangSong"/>
              </a:rPr>
              <a:t>三个</a:t>
            </a:r>
            <a:r>
              <a:rPr sz="3200" dirty="0">
                <a:latin typeface="FangSong"/>
                <a:cs typeface="FangSong"/>
              </a:rPr>
              <a:t>关键</a:t>
            </a:r>
            <a:r>
              <a:rPr sz="3200" spc="-15" dirty="0">
                <a:latin typeface="FangSong"/>
                <a:cs typeface="FangSong"/>
              </a:rPr>
              <a:t>问</a:t>
            </a:r>
            <a:r>
              <a:rPr sz="3200" spc="5" dirty="0">
                <a:latin typeface="FangSong"/>
                <a:cs typeface="FangSong"/>
              </a:rPr>
              <a:t>题</a:t>
            </a:r>
            <a:r>
              <a:rPr sz="3200" dirty="0">
                <a:latin typeface="Verdana"/>
                <a:cs typeface="Verdana"/>
              </a:rPr>
              <a:t>:</a:t>
            </a:r>
            <a:endParaRPr sz="3200">
              <a:latin typeface="Verdana"/>
              <a:cs typeface="Verdana"/>
            </a:endParaRPr>
          </a:p>
          <a:p>
            <a:pPr>
              <a:lnSpc>
                <a:spcPct val="100000"/>
              </a:lnSpc>
              <a:spcBef>
                <a:spcPts val="28"/>
              </a:spcBef>
            </a:pPr>
            <a:endParaRPr sz="3300">
              <a:latin typeface="Times New Roman"/>
              <a:cs typeface="Times New Roman"/>
            </a:endParaRPr>
          </a:p>
          <a:p>
            <a:pPr marL="12700">
              <a:lnSpc>
                <a:spcPct val="100000"/>
              </a:lnSpc>
            </a:pPr>
            <a:r>
              <a:rPr sz="3200" dirty="0">
                <a:latin typeface="Wingdings"/>
                <a:cs typeface="Wingdings"/>
              </a:rPr>
              <a:t></a:t>
            </a:r>
            <a:r>
              <a:rPr sz="3200" spc="-2075" dirty="0">
                <a:latin typeface="Wingdings"/>
                <a:cs typeface="Wingdings"/>
              </a:rPr>
              <a:t> </a:t>
            </a:r>
            <a:r>
              <a:rPr sz="3200" spc="5" dirty="0">
                <a:latin typeface="FangSong"/>
                <a:cs typeface="FangSong"/>
              </a:rPr>
              <a:t>如何</a:t>
            </a:r>
            <a:r>
              <a:rPr sz="3200" dirty="0">
                <a:latin typeface="FangSong"/>
                <a:cs typeface="FangSong"/>
              </a:rPr>
              <a:t>获得测试</a:t>
            </a:r>
            <a:r>
              <a:rPr sz="3200" spc="-15" dirty="0">
                <a:latin typeface="FangSong"/>
                <a:cs typeface="FangSong"/>
              </a:rPr>
              <a:t>结</a:t>
            </a:r>
            <a:r>
              <a:rPr sz="3200" dirty="0">
                <a:latin typeface="FangSong"/>
                <a:cs typeface="FangSong"/>
              </a:rPr>
              <a:t>果？</a:t>
            </a:r>
            <a:endParaRPr sz="3200">
              <a:latin typeface="FangSong"/>
              <a:cs typeface="FangSong"/>
            </a:endParaRPr>
          </a:p>
          <a:p>
            <a:pPr>
              <a:lnSpc>
                <a:spcPct val="100000"/>
              </a:lnSpc>
              <a:spcBef>
                <a:spcPts val="47"/>
              </a:spcBef>
            </a:pPr>
            <a:endParaRPr sz="3300">
              <a:latin typeface="Times New Roman"/>
              <a:cs typeface="Times New Roman"/>
            </a:endParaRPr>
          </a:p>
          <a:p>
            <a:pPr marL="12700">
              <a:lnSpc>
                <a:spcPct val="100000"/>
              </a:lnSpc>
            </a:pPr>
            <a:r>
              <a:rPr sz="3200" dirty="0">
                <a:latin typeface="Wingdings"/>
                <a:cs typeface="Wingdings"/>
              </a:rPr>
              <a:t></a:t>
            </a:r>
            <a:r>
              <a:rPr sz="3200" spc="-2075" dirty="0">
                <a:latin typeface="Wingdings"/>
                <a:cs typeface="Wingdings"/>
              </a:rPr>
              <a:t> </a:t>
            </a:r>
            <a:r>
              <a:rPr sz="3200" spc="5" dirty="0">
                <a:latin typeface="FangSong"/>
                <a:cs typeface="FangSong"/>
              </a:rPr>
              <a:t>如何</a:t>
            </a:r>
            <a:r>
              <a:rPr sz="3200" dirty="0">
                <a:latin typeface="FangSong"/>
                <a:cs typeface="FangSong"/>
              </a:rPr>
              <a:t>评估性能</a:t>
            </a:r>
            <a:r>
              <a:rPr sz="3200" spc="-15" dirty="0">
                <a:latin typeface="FangSong"/>
                <a:cs typeface="FangSong"/>
              </a:rPr>
              <a:t>优</a:t>
            </a:r>
            <a:r>
              <a:rPr sz="3200" dirty="0">
                <a:latin typeface="FangSong"/>
                <a:cs typeface="FangSong"/>
              </a:rPr>
              <a:t>劣？</a:t>
            </a:r>
            <a:endParaRPr sz="3200">
              <a:latin typeface="FangSong"/>
              <a:cs typeface="FangSong"/>
            </a:endParaRPr>
          </a:p>
          <a:p>
            <a:pPr>
              <a:lnSpc>
                <a:spcPct val="100000"/>
              </a:lnSpc>
              <a:spcBef>
                <a:spcPts val="45"/>
              </a:spcBef>
            </a:pPr>
            <a:endParaRPr sz="3300">
              <a:latin typeface="Times New Roman"/>
              <a:cs typeface="Times New Roman"/>
            </a:endParaRPr>
          </a:p>
          <a:p>
            <a:pPr marL="12700">
              <a:lnSpc>
                <a:spcPct val="100000"/>
              </a:lnSpc>
            </a:pPr>
            <a:r>
              <a:rPr sz="3200" dirty="0">
                <a:latin typeface="Wingdings"/>
                <a:cs typeface="Wingdings"/>
              </a:rPr>
              <a:t></a:t>
            </a:r>
            <a:r>
              <a:rPr sz="3200" spc="-2075" dirty="0">
                <a:latin typeface="Wingdings"/>
                <a:cs typeface="Wingdings"/>
              </a:rPr>
              <a:t> </a:t>
            </a:r>
            <a:r>
              <a:rPr sz="3200" spc="5" dirty="0">
                <a:latin typeface="FangSong"/>
                <a:cs typeface="FangSong"/>
              </a:rPr>
              <a:t>如何</a:t>
            </a:r>
            <a:r>
              <a:rPr sz="3200" dirty="0">
                <a:latin typeface="FangSong"/>
                <a:cs typeface="FangSong"/>
              </a:rPr>
              <a:t>判</a:t>
            </a:r>
            <a:r>
              <a:rPr sz="3200" spc="-15" dirty="0">
                <a:latin typeface="FangSong"/>
                <a:cs typeface="FangSong"/>
              </a:rPr>
              <a:t>断</a:t>
            </a:r>
            <a:r>
              <a:rPr sz="3200" dirty="0">
                <a:latin typeface="FangSong"/>
                <a:cs typeface="FangSong"/>
              </a:rPr>
              <a:t>实质</a:t>
            </a:r>
            <a:r>
              <a:rPr sz="3200" spc="-15" dirty="0">
                <a:latin typeface="FangSong"/>
                <a:cs typeface="FangSong"/>
              </a:rPr>
              <a:t>差</a:t>
            </a:r>
            <a:r>
              <a:rPr sz="3200" dirty="0">
                <a:latin typeface="FangSong"/>
                <a:cs typeface="FangSong"/>
              </a:rPr>
              <a:t>别？</a:t>
            </a:r>
            <a:endParaRPr sz="3200">
              <a:latin typeface="FangSong"/>
              <a:cs typeface="FangSong"/>
            </a:endParaRPr>
          </a:p>
        </p:txBody>
      </p:sp>
      <p:sp>
        <p:nvSpPr>
          <p:cNvPr id="4" name="object 4"/>
          <p:cNvSpPr/>
          <p:nvPr/>
        </p:nvSpPr>
        <p:spPr>
          <a:xfrm>
            <a:off x="5486400" y="2263139"/>
            <a:ext cx="624840" cy="413384"/>
          </a:xfrm>
          <a:custGeom>
            <a:avLst/>
            <a:gdLst/>
            <a:ahLst/>
            <a:cxnLst/>
            <a:rect l="l" t="t" r="r" b="b"/>
            <a:pathLst>
              <a:path w="624839" h="413385">
                <a:moveTo>
                  <a:pt x="0" y="103250"/>
                </a:moveTo>
                <a:lnTo>
                  <a:pt x="418338" y="103250"/>
                </a:lnTo>
                <a:lnTo>
                  <a:pt x="418338" y="0"/>
                </a:lnTo>
                <a:lnTo>
                  <a:pt x="624840" y="206501"/>
                </a:lnTo>
                <a:lnTo>
                  <a:pt x="418338" y="413003"/>
                </a:lnTo>
                <a:lnTo>
                  <a:pt x="418338" y="309752"/>
                </a:lnTo>
                <a:lnTo>
                  <a:pt x="0" y="309752"/>
                </a:lnTo>
                <a:lnTo>
                  <a:pt x="0" y="103250"/>
                </a:lnTo>
                <a:close/>
              </a:path>
            </a:pathLst>
          </a:custGeom>
          <a:ln w="12192">
            <a:solidFill>
              <a:srgbClr val="000000"/>
            </a:solidFill>
          </a:ln>
        </p:spPr>
        <p:txBody>
          <a:bodyPr wrap="square" lIns="0" tIns="0" rIns="0" bIns="0" rtlCol="0"/>
          <a:lstStyle/>
          <a:p>
            <a:endParaRPr/>
          </a:p>
        </p:txBody>
      </p:sp>
      <p:sp>
        <p:nvSpPr>
          <p:cNvPr id="5" name="object 5"/>
          <p:cNvSpPr/>
          <p:nvPr/>
        </p:nvSpPr>
        <p:spPr>
          <a:xfrm>
            <a:off x="5500115" y="3249167"/>
            <a:ext cx="624840" cy="413384"/>
          </a:xfrm>
          <a:custGeom>
            <a:avLst/>
            <a:gdLst/>
            <a:ahLst/>
            <a:cxnLst/>
            <a:rect l="l" t="t" r="r" b="b"/>
            <a:pathLst>
              <a:path w="624839" h="413385">
                <a:moveTo>
                  <a:pt x="0" y="103250"/>
                </a:moveTo>
                <a:lnTo>
                  <a:pt x="418338" y="103250"/>
                </a:lnTo>
                <a:lnTo>
                  <a:pt x="418338" y="0"/>
                </a:lnTo>
                <a:lnTo>
                  <a:pt x="624840" y="206501"/>
                </a:lnTo>
                <a:lnTo>
                  <a:pt x="418338" y="413003"/>
                </a:lnTo>
                <a:lnTo>
                  <a:pt x="418338" y="309752"/>
                </a:lnTo>
                <a:lnTo>
                  <a:pt x="0" y="309752"/>
                </a:lnTo>
                <a:lnTo>
                  <a:pt x="0" y="103250"/>
                </a:lnTo>
                <a:close/>
              </a:path>
            </a:pathLst>
          </a:custGeom>
          <a:ln w="12192">
            <a:solidFill>
              <a:srgbClr val="000000"/>
            </a:solidFill>
          </a:ln>
        </p:spPr>
        <p:txBody>
          <a:bodyPr wrap="square" lIns="0" tIns="0" rIns="0" bIns="0" rtlCol="0"/>
          <a:lstStyle/>
          <a:p>
            <a:endParaRPr/>
          </a:p>
        </p:txBody>
      </p:sp>
      <p:sp>
        <p:nvSpPr>
          <p:cNvPr id="6" name="object 6"/>
          <p:cNvSpPr/>
          <p:nvPr/>
        </p:nvSpPr>
        <p:spPr>
          <a:xfrm>
            <a:off x="5500115" y="4250435"/>
            <a:ext cx="624840" cy="411480"/>
          </a:xfrm>
          <a:custGeom>
            <a:avLst/>
            <a:gdLst/>
            <a:ahLst/>
            <a:cxnLst/>
            <a:rect l="l" t="t" r="r" b="b"/>
            <a:pathLst>
              <a:path w="624839" h="411479">
                <a:moveTo>
                  <a:pt x="0" y="102869"/>
                </a:moveTo>
                <a:lnTo>
                  <a:pt x="419100" y="102869"/>
                </a:lnTo>
                <a:lnTo>
                  <a:pt x="419100" y="0"/>
                </a:lnTo>
                <a:lnTo>
                  <a:pt x="624840" y="205739"/>
                </a:lnTo>
                <a:lnTo>
                  <a:pt x="419100" y="411479"/>
                </a:lnTo>
                <a:lnTo>
                  <a:pt x="419100" y="308609"/>
                </a:lnTo>
                <a:lnTo>
                  <a:pt x="0" y="308609"/>
                </a:lnTo>
                <a:lnTo>
                  <a:pt x="0" y="102869"/>
                </a:lnTo>
                <a:close/>
              </a:path>
            </a:pathLst>
          </a:custGeom>
          <a:ln w="12191">
            <a:solidFill>
              <a:srgbClr val="FF0000"/>
            </a:solidFill>
          </a:ln>
        </p:spPr>
        <p:txBody>
          <a:bodyPr wrap="square" lIns="0" tIns="0" rIns="0" bIns="0" rtlCol="0"/>
          <a:lstStyle/>
          <a:p>
            <a:endParaRPr/>
          </a:p>
        </p:txBody>
      </p:sp>
      <p:sp>
        <p:nvSpPr>
          <p:cNvPr id="7" name="object 7"/>
          <p:cNvSpPr txBox="1"/>
          <p:nvPr/>
        </p:nvSpPr>
        <p:spPr>
          <a:xfrm>
            <a:off x="6480809" y="2295068"/>
            <a:ext cx="1461770" cy="2367280"/>
          </a:xfrm>
          <a:prstGeom prst="rect">
            <a:avLst/>
          </a:prstGeom>
        </p:spPr>
        <p:txBody>
          <a:bodyPr vert="horz" wrap="square" lIns="0" tIns="0" rIns="0" bIns="0" rtlCol="0">
            <a:spAutoFit/>
          </a:bodyPr>
          <a:lstStyle/>
          <a:p>
            <a:pPr marL="26034" indent="-13970">
              <a:lnSpc>
                <a:spcPct val="100000"/>
              </a:lnSpc>
            </a:pPr>
            <a:r>
              <a:rPr sz="2800" spc="-25" dirty="0">
                <a:latin typeface="FangSong"/>
                <a:cs typeface="FangSong"/>
              </a:rPr>
              <a:t>评</a:t>
            </a:r>
            <a:r>
              <a:rPr sz="2800" spc="-30" dirty="0">
                <a:latin typeface="FangSong"/>
                <a:cs typeface="FangSong"/>
              </a:rPr>
              <a:t>估方法</a:t>
            </a:r>
            <a:endParaRPr sz="2800">
              <a:latin typeface="FangSong"/>
              <a:cs typeface="FangSong"/>
            </a:endParaRPr>
          </a:p>
          <a:p>
            <a:pPr>
              <a:lnSpc>
                <a:spcPct val="100000"/>
              </a:lnSpc>
              <a:spcBef>
                <a:spcPts val="31"/>
              </a:spcBef>
            </a:pPr>
            <a:endParaRPr sz="3800">
              <a:latin typeface="Times New Roman"/>
              <a:cs typeface="Times New Roman"/>
            </a:endParaRPr>
          </a:p>
          <a:p>
            <a:pPr marL="26034">
              <a:lnSpc>
                <a:spcPct val="100000"/>
              </a:lnSpc>
            </a:pPr>
            <a:r>
              <a:rPr sz="2800" spc="-25" dirty="0">
                <a:latin typeface="FangSong"/>
                <a:cs typeface="FangSong"/>
              </a:rPr>
              <a:t>性</a:t>
            </a:r>
            <a:r>
              <a:rPr sz="2800" spc="-30" dirty="0">
                <a:latin typeface="FangSong"/>
                <a:cs typeface="FangSong"/>
              </a:rPr>
              <a:t>能度量</a:t>
            </a:r>
            <a:endParaRPr sz="2800">
              <a:latin typeface="FangSong"/>
              <a:cs typeface="FangSong"/>
            </a:endParaRPr>
          </a:p>
          <a:p>
            <a:pPr>
              <a:lnSpc>
                <a:spcPct val="100000"/>
              </a:lnSpc>
              <a:spcBef>
                <a:spcPts val="37"/>
              </a:spcBef>
            </a:pPr>
            <a:endParaRPr sz="3900">
              <a:latin typeface="Times New Roman"/>
              <a:cs typeface="Times New Roman"/>
            </a:endParaRPr>
          </a:p>
          <a:p>
            <a:pPr marL="26034">
              <a:lnSpc>
                <a:spcPct val="100000"/>
              </a:lnSpc>
            </a:pPr>
            <a:r>
              <a:rPr sz="2800" spc="-20" dirty="0">
                <a:solidFill>
                  <a:srgbClr val="FF0000"/>
                </a:solidFill>
                <a:latin typeface="FangSong"/>
                <a:cs typeface="FangSong"/>
              </a:rPr>
              <a:t>比</a:t>
            </a:r>
            <a:r>
              <a:rPr sz="2800" spc="-30" dirty="0">
                <a:solidFill>
                  <a:srgbClr val="FF0000"/>
                </a:solidFill>
                <a:latin typeface="FangSong"/>
                <a:cs typeface="FangSong"/>
              </a:rPr>
              <a:t>较检验</a:t>
            </a:r>
            <a:endParaRPr sz="2800">
              <a:latin typeface="FangSong"/>
              <a:cs typeface="FangSong"/>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0" dirty="0">
                <a:latin typeface="FangSong"/>
                <a:cs typeface="FangSong"/>
              </a:rPr>
              <a:t>比</a:t>
            </a:r>
            <a:r>
              <a:rPr sz="2800" spc="-30" dirty="0">
                <a:latin typeface="FangSong"/>
                <a:cs typeface="FangSong"/>
              </a:rPr>
              <a:t>较检验</a:t>
            </a:r>
            <a:endParaRPr sz="2800">
              <a:latin typeface="FangSong"/>
              <a:cs typeface="FangSong"/>
            </a:endParaRPr>
          </a:p>
        </p:txBody>
      </p:sp>
      <p:sp>
        <p:nvSpPr>
          <p:cNvPr id="3" name="object 3"/>
          <p:cNvSpPr txBox="1"/>
          <p:nvPr/>
        </p:nvSpPr>
        <p:spPr>
          <a:xfrm>
            <a:off x="335381" y="1234725"/>
            <a:ext cx="8561070" cy="330200"/>
          </a:xfrm>
          <a:prstGeom prst="rect">
            <a:avLst/>
          </a:prstGeom>
        </p:spPr>
        <p:txBody>
          <a:bodyPr vert="horz" wrap="square" lIns="0" tIns="0" rIns="0" bIns="0" rtlCol="0">
            <a:spAutoFit/>
          </a:bodyPr>
          <a:lstStyle/>
          <a:p>
            <a:pPr marL="12700">
              <a:lnSpc>
                <a:spcPct val="100000"/>
              </a:lnSpc>
            </a:pPr>
            <a:r>
              <a:rPr sz="2400" dirty="0">
                <a:latin typeface="FangSong"/>
                <a:cs typeface="FangSong"/>
              </a:rPr>
              <a:t>在某种度量下取得评估结果后，是否可以直接比较以评判优</a:t>
            </a:r>
            <a:r>
              <a:rPr sz="2400" spc="5" dirty="0">
                <a:latin typeface="FangSong"/>
                <a:cs typeface="FangSong"/>
              </a:rPr>
              <a:t>劣</a:t>
            </a:r>
            <a:r>
              <a:rPr sz="2400" dirty="0">
                <a:latin typeface="FangSong"/>
                <a:cs typeface="FangSong"/>
              </a:rPr>
              <a:t>？</a:t>
            </a:r>
            <a:endParaRPr sz="2400">
              <a:latin typeface="FangSong"/>
              <a:cs typeface="FangSong"/>
            </a:endParaRPr>
          </a:p>
        </p:txBody>
      </p:sp>
      <p:sp>
        <p:nvSpPr>
          <p:cNvPr id="4" name="object 4"/>
          <p:cNvSpPr txBox="1"/>
          <p:nvPr/>
        </p:nvSpPr>
        <p:spPr>
          <a:xfrm>
            <a:off x="609600" y="1752913"/>
            <a:ext cx="769620" cy="330200"/>
          </a:xfrm>
          <a:prstGeom prst="rect">
            <a:avLst/>
          </a:prstGeom>
        </p:spPr>
        <p:txBody>
          <a:bodyPr vert="horz" wrap="square" lIns="0" tIns="0" rIns="0" bIns="0" rtlCol="0">
            <a:spAutoFit/>
          </a:bodyPr>
          <a:lstStyle/>
          <a:p>
            <a:pPr marL="12700">
              <a:lnSpc>
                <a:spcPct val="100000"/>
              </a:lnSpc>
            </a:pPr>
            <a:r>
              <a:rPr sz="2400" b="1" spc="-25" dirty="0">
                <a:solidFill>
                  <a:srgbClr val="0000FF"/>
                </a:solidFill>
                <a:latin typeface="Verdana"/>
                <a:cs typeface="Verdana"/>
              </a:rPr>
              <a:t>NO</a:t>
            </a:r>
            <a:r>
              <a:rPr sz="2400" b="1" spc="-5" dirty="0">
                <a:solidFill>
                  <a:srgbClr val="0000FF"/>
                </a:solidFill>
                <a:latin typeface="Verdana"/>
                <a:cs typeface="Verdana"/>
              </a:rPr>
              <a:t> </a:t>
            </a:r>
            <a:r>
              <a:rPr sz="2400" b="1" dirty="0">
                <a:solidFill>
                  <a:srgbClr val="0000FF"/>
                </a:solidFill>
                <a:latin typeface="Verdana"/>
                <a:cs typeface="Verdana"/>
              </a:rPr>
              <a:t>!</a:t>
            </a:r>
            <a:endParaRPr sz="2400">
              <a:latin typeface="Verdana"/>
              <a:cs typeface="Verdana"/>
            </a:endParaRPr>
          </a:p>
        </p:txBody>
      </p:sp>
      <p:sp>
        <p:nvSpPr>
          <p:cNvPr id="5" name="object 5"/>
          <p:cNvSpPr txBox="1">
            <a:spLocks noGrp="1"/>
          </p:cNvSpPr>
          <p:nvPr>
            <p:ph type="body" idx="1"/>
          </p:nvPr>
        </p:nvSpPr>
        <p:spPr>
          <a:xfrm>
            <a:off x="615723" y="2266649"/>
            <a:ext cx="8000385" cy="1785104"/>
          </a:xfrm>
          <a:prstGeom prst="rect">
            <a:avLst/>
          </a:prstGeom>
        </p:spPr>
        <p:txBody>
          <a:bodyPr vert="horz" wrap="square" lIns="0" tIns="0" rIns="0" bIns="0" rtlCol="0">
            <a:spAutoFit/>
          </a:bodyPr>
          <a:lstStyle/>
          <a:p>
            <a:pPr>
              <a:lnSpc>
                <a:spcPct val="100000"/>
              </a:lnSpc>
              <a:tabLst>
                <a:tab pos="1845310" algn="l"/>
                <a:tab pos="2188210" algn="l"/>
              </a:tabLst>
            </a:pPr>
            <a:r>
              <a:rPr sz="3600" b="1" spc="15" baseline="1157" dirty="0">
                <a:solidFill>
                  <a:srgbClr val="0000FF"/>
                </a:solidFill>
                <a:latin typeface="Hannotate SC"/>
                <a:cs typeface="Hannotate SC"/>
              </a:rPr>
              <a:t>因为</a:t>
            </a:r>
            <a:r>
              <a:rPr sz="3600" b="1" baseline="1157" dirty="0">
                <a:solidFill>
                  <a:srgbClr val="0000FF"/>
                </a:solidFill>
                <a:latin typeface="Hannotate SC"/>
                <a:cs typeface="Hannotate SC"/>
              </a:rPr>
              <a:t>：	</a:t>
            </a:r>
            <a:endParaRPr lang="en-US" sz="3600" b="1" baseline="1157" dirty="0">
              <a:solidFill>
                <a:srgbClr val="0000FF"/>
              </a:solidFill>
              <a:latin typeface="Hannotate SC"/>
              <a:cs typeface="Hannotate SC"/>
            </a:endParaRPr>
          </a:p>
          <a:p>
            <a:pPr>
              <a:lnSpc>
                <a:spcPct val="100000"/>
              </a:lnSpc>
              <a:tabLst>
                <a:tab pos="1845310" algn="l"/>
                <a:tab pos="2188210" algn="l"/>
              </a:tabLst>
            </a:pPr>
            <a:r>
              <a:rPr sz="2400" dirty="0">
                <a:latin typeface="Arial"/>
                <a:cs typeface="Arial"/>
              </a:rPr>
              <a:t>•</a:t>
            </a:r>
            <a:r>
              <a:rPr lang="zh-CN" altLang="en-US" sz="2400" dirty="0">
                <a:latin typeface="Arial"/>
                <a:cs typeface="Arial"/>
              </a:rPr>
              <a:t> </a:t>
            </a:r>
            <a:r>
              <a:rPr sz="2400" spc="-5" dirty="0" err="1">
                <a:solidFill>
                  <a:srgbClr val="C00000"/>
                </a:solidFill>
              </a:rPr>
              <a:t>测试性能不等于泛化性能</a:t>
            </a:r>
            <a:r>
              <a:rPr lang="zh-CN" altLang="en-US" sz="2400" spc="-5" dirty="0"/>
              <a:t>（我们只在测试集上进行了评估）</a:t>
            </a:r>
            <a:endParaRPr sz="2400" dirty="0">
              <a:latin typeface="Arial"/>
              <a:cs typeface="Arial"/>
            </a:endParaRPr>
          </a:p>
          <a:p>
            <a:pPr>
              <a:lnSpc>
                <a:spcPct val="100000"/>
              </a:lnSpc>
              <a:spcBef>
                <a:spcPts val="1200"/>
              </a:spcBef>
              <a:tabLst>
                <a:tab pos="2188210" algn="l"/>
              </a:tabLst>
            </a:pPr>
            <a:r>
              <a:rPr dirty="0">
                <a:latin typeface="Arial"/>
                <a:cs typeface="Arial"/>
              </a:rPr>
              <a:t>•</a:t>
            </a:r>
            <a:r>
              <a:rPr lang="zh-CN" altLang="en-US" dirty="0">
                <a:latin typeface="Arial"/>
                <a:cs typeface="Arial"/>
              </a:rPr>
              <a:t> </a:t>
            </a:r>
            <a:r>
              <a:rPr dirty="0">
                <a:solidFill>
                  <a:srgbClr val="C00000"/>
                </a:solidFill>
              </a:rPr>
              <a:t>测试性能随着测试集的变化而变化</a:t>
            </a:r>
          </a:p>
          <a:p>
            <a:pPr>
              <a:lnSpc>
                <a:spcPct val="100000"/>
              </a:lnSpc>
              <a:spcBef>
                <a:spcPts val="1200"/>
              </a:spcBef>
              <a:tabLst>
                <a:tab pos="2188210" algn="l"/>
              </a:tabLst>
            </a:pPr>
            <a:r>
              <a:rPr dirty="0">
                <a:latin typeface="Arial"/>
                <a:cs typeface="Arial"/>
              </a:rPr>
              <a:t>•</a:t>
            </a:r>
            <a:r>
              <a:rPr lang="zh-CN" altLang="en-US" dirty="0">
                <a:latin typeface="Arial"/>
                <a:cs typeface="Arial"/>
              </a:rPr>
              <a:t> </a:t>
            </a:r>
            <a:r>
              <a:rPr dirty="0"/>
              <a:t>很多机器学习算法本身有一定的</a:t>
            </a:r>
            <a:r>
              <a:rPr dirty="0">
                <a:solidFill>
                  <a:srgbClr val="C00000"/>
                </a:solidFill>
              </a:rPr>
              <a:t>随机性</a:t>
            </a:r>
          </a:p>
        </p:txBody>
      </p:sp>
      <p:sp>
        <p:nvSpPr>
          <p:cNvPr id="6" name="object 6"/>
          <p:cNvSpPr txBox="1"/>
          <p:nvPr/>
        </p:nvSpPr>
        <p:spPr>
          <a:xfrm>
            <a:off x="657851" y="4235289"/>
            <a:ext cx="2056764" cy="533400"/>
          </a:xfrm>
          <a:prstGeom prst="rect">
            <a:avLst/>
          </a:prstGeom>
        </p:spPr>
        <p:txBody>
          <a:bodyPr vert="horz" wrap="square" lIns="0" tIns="0" rIns="0" bIns="0" rtlCol="0">
            <a:spAutoFit/>
          </a:bodyPr>
          <a:lstStyle/>
          <a:p>
            <a:pPr marL="12700">
              <a:lnSpc>
                <a:spcPct val="100000"/>
              </a:lnSpc>
            </a:pPr>
            <a:r>
              <a:rPr sz="4000" spc="-35" dirty="0">
                <a:latin typeface="FangSong"/>
                <a:cs typeface="FangSong"/>
              </a:rPr>
              <a:t>机</a:t>
            </a:r>
            <a:r>
              <a:rPr sz="4000" spc="-40" dirty="0">
                <a:latin typeface="FangSong"/>
                <a:cs typeface="FangSong"/>
              </a:rPr>
              <a:t>器学习</a:t>
            </a:r>
            <a:endParaRPr sz="4000">
              <a:latin typeface="FangSong"/>
              <a:cs typeface="FangSong"/>
            </a:endParaRPr>
          </a:p>
        </p:txBody>
      </p:sp>
      <p:sp>
        <p:nvSpPr>
          <p:cNvPr id="7" name="object 7"/>
          <p:cNvSpPr txBox="1"/>
          <p:nvPr/>
        </p:nvSpPr>
        <p:spPr>
          <a:xfrm>
            <a:off x="4533130" y="4235289"/>
            <a:ext cx="4088765" cy="615553"/>
          </a:xfrm>
          <a:prstGeom prst="rect">
            <a:avLst/>
          </a:prstGeom>
        </p:spPr>
        <p:txBody>
          <a:bodyPr vert="horz" wrap="square" lIns="0" tIns="0" rIns="0" bIns="0" rtlCol="0">
            <a:spAutoFit/>
          </a:bodyPr>
          <a:lstStyle/>
          <a:p>
            <a:pPr marL="12700">
              <a:lnSpc>
                <a:spcPct val="100000"/>
              </a:lnSpc>
            </a:pPr>
            <a:r>
              <a:rPr sz="4000" spc="-35" dirty="0">
                <a:latin typeface="FangSong"/>
                <a:cs typeface="FangSong"/>
              </a:rPr>
              <a:t>“</a:t>
            </a:r>
            <a:r>
              <a:rPr sz="4000" b="1" spc="-40" dirty="0">
                <a:solidFill>
                  <a:srgbClr val="C00000"/>
                </a:solidFill>
                <a:latin typeface="FangSong"/>
                <a:cs typeface="FangSong"/>
              </a:rPr>
              <a:t>概率</a:t>
            </a:r>
            <a:r>
              <a:rPr sz="4000" b="1" spc="-35" dirty="0">
                <a:solidFill>
                  <a:srgbClr val="C00000"/>
                </a:solidFill>
                <a:latin typeface="FangSong"/>
                <a:cs typeface="FangSong"/>
              </a:rPr>
              <a:t>近</a:t>
            </a:r>
            <a:r>
              <a:rPr sz="4000" b="1" spc="-40" dirty="0">
                <a:solidFill>
                  <a:srgbClr val="C00000"/>
                </a:solidFill>
                <a:latin typeface="FangSong"/>
                <a:cs typeface="FangSong"/>
              </a:rPr>
              <a:t>似正</a:t>
            </a:r>
            <a:r>
              <a:rPr sz="4000" b="1" spc="-35" dirty="0">
                <a:solidFill>
                  <a:srgbClr val="C00000"/>
                </a:solidFill>
                <a:latin typeface="FangSong"/>
                <a:cs typeface="FangSong"/>
              </a:rPr>
              <a:t>确</a:t>
            </a:r>
            <a:r>
              <a:rPr sz="4000" spc="-40" dirty="0">
                <a:latin typeface="FangSong"/>
                <a:cs typeface="FangSong"/>
              </a:rPr>
              <a:t>”</a:t>
            </a:r>
            <a:endParaRPr sz="4000" dirty="0">
              <a:latin typeface="FangSong"/>
              <a:cs typeface="FangSong"/>
            </a:endParaRPr>
          </a:p>
        </p:txBody>
      </p:sp>
      <p:sp>
        <p:nvSpPr>
          <p:cNvPr id="8" name="object 8"/>
          <p:cNvSpPr/>
          <p:nvPr/>
        </p:nvSpPr>
        <p:spPr>
          <a:xfrm>
            <a:off x="3268971" y="4232110"/>
            <a:ext cx="969644" cy="585470"/>
          </a:xfrm>
          <a:custGeom>
            <a:avLst/>
            <a:gdLst/>
            <a:ahLst/>
            <a:cxnLst/>
            <a:rect l="l" t="t" r="r" b="b"/>
            <a:pathLst>
              <a:path w="969645" h="585470">
                <a:moveTo>
                  <a:pt x="0" y="146304"/>
                </a:moveTo>
                <a:lnTo>
                  <a:pt x="676656" y="146304"/>
                </a:lnTo>
                <a:lnTo>
                  <a:pt x="676656" y="0"/>
                </a:lnTo>
                <a:lnTo>
                  <a:pt x="969263" y="292608"/>
                </a:lnTo>
                <a:lnTo>
                  <a:pt x="676656" y="585216"/>
                </a:lnTo>
                <a:lnTo>
                  <a:pt x="676656" y="438912"/>
                </a:lnTo>
                <a:lnTo>
                  <a:pt x="0" y="438912"/>
                </a:lnTo>
                <a:lnTo>
                  <a:pt x="0" y="146304"/>
                </a:lnTo>
                <a:close/>
              </a:path>
            </a:pathLst>
          </a:custGeom>
          <a:ln w="12192">
            <a:solidFill>
              <a:srgbClr val="000000"/>
            </a:solidFill>
          </a:ln>
        </p:spPr>
        <p:txBody>
          <a:bodyPr wrap="square" lIns="0" tIns="0" rIns="0" bIns="0" rtlCol="0"/>
          <a:lstStyle/>
          <a:p>
            <a:endParaRPr/>
          </a:p>
        </p:txBody>
      </p:sp>
      <p:sp>
        <p:nvSpPr>
          <p:cNvPr id="10" name="内容占位符 2"/>
          <p:cNvSpPr txBox="1">
            <a:spLocks/>
          </p:cNvSpPr>
          <p:nvPr/>
        </p:nvSpPr>
        <p:spPr>
          <a:xfrm>
            <a:off x="54676" y="4997937"/>
            <a:ext cx="8936924"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400" b="1" dirty="0">
                <a:solidFill>
                  <a:srgbClr val="C00000"/>
                </a:solidFill>
                <a:latin typeface="+mn-ea"/>
                <a:ea typeface="+mn-ea"/>
              </a:rPr>
              <a:t>假设检验</a:t>
            </a:r>
            <a:r>
              <a:rPr lang="zh-CN" altLang="en-US" sz="2400" dirty="0">
                <a:latin typeface="+mn-ea"/>
                <a:ea typeface="+mn-ea"/>
              </a:rPr>
              <a:t>为学习器性能比较提供了重要依据，基于其结果我们可以推断出若</a:t>
            </a:r>
            <a:r>
              <a:rPr lang="zh-CN" altLang="en-US" sz="2400" b="1" dirty="0">
                <a:solidFill>
                  <a:srgbClr val="0000FF"/>
                </a:solidFill>
                <a:latin typeface="+mn-ea"/>
                <a:ea typeface="+mn-ea"/>
              </a:rPr>
              <a:t>在测试集上观察到学习器</a:t>
            </a:r>
            <a:r>
              <a:rPr lang="en-US" altLang="zh-CN" sz="2400" b="1" dirty="0">
                <a:solidFill>
                  <a:srgbClr val="0000FF"/>
                </a:solidFill>
                <a:latin typeface="+mn-ea"/>
                <a:ea typeface="+mn-ea"/>
              </a:rPr>
              <a:t>A</a:t>
            </a:r>
            <a:r>
              <a:rPr lang="zh-CN" altLang="en-US" sz="2400" b="1" dirty="0">
                <a:solidFill>
                  <a:srgbClr val="0000FF"/>
                </a:solidFill>
                <a:latin typeface="+mn-ea"/>
                <a:ea typeface="+mn-ea"/>
              </a:rPr>
              <a:t>比</a:t>
            </a:r>
            <a:r>
              <a:rPr lang="en-US" altLang="zh-CN" sz="2400" b="1" dirty="0">
                <a:solidFill>
                  <a:srgbClr val="0000FF"/>
                </a:solidFill>
                <a:latin typeface="+mn-ea"/>
                <a:ea typeface="+mn-ea"/>
              </a:rPr>
              <a:t>B</a:t>
            </a:r>
            <a:r>
              <a:rPr lang="zh-CN" altLang="en-US" sz="2400" b="1" dirty="0">
                <a:solidFill>
                  <a:srgbClr val="0000FF"/>
                </a:solidFill>
                <a:latin typeface="+mn-ea"/>
                <a:ea typeface="+mn-ea"/>
              </a:rPr>
              <a:t>好</a:t>
            </a:r>
            <a:r>
              <a:rPr lang="zh-CN" altLang="en-US" sz="2400" dirty="0">
                <a:latin typeface="+mn-ea"/>
                <a:ea typeface="+mn-ea"/>
              </a:rPr>
              <a:t>，则</a:t>
            </a:r>
            <a:r>
              <a:rPr lang="en-US" altLang="zh-CN" sz="2400" b="1" dirty="0">
                <a:solidFill>
                  <a:srgbClr val="C00000"/>
                </a:solidFill>
                <a:latin typeface="+mn-ea"/>
                <a:ea typeface="+mn-ea"/>
              </a:rPr>
              <a:t>A</a:t>
            </a:r>
            <a:r>
              <a:rPr lang="zh-CN" altLang="en-US" sz="2400" b="1" dirty="0">
                <a:solidFill>
                  <a:srgbClr val="C00000"/>
                </a:solidFill>
                <a:latin typeface="+mn-ea"/>
                <a:ea typeface="+mn-ea"/>
              </a:rPr>
              <a:t>的泛化性能是否在统计意义上优于</a:t>
            </a:r>
            <a:r>
              <a:rPr lang="en-US" altLang="zh-CN" sz="2400" b="1" dirty="0">
                <a:solidFill>
                  <a:srgbClr val="C00000"/>
                </a:solidFill>
                <a:latin typeface="+mn-ea"/>
                <a:ea typeface="+mn-ea"/>
              </a:rPr>
              <a:t>B</a:t>
            </a:r>
            <a:r>
              <a:rPr lang="zh-CN" altLang="en-US" sz="2400" b="1" dirty="0">
                <a:solidFill>
                  <a:srgbClr val="C00000"/>
                </a:solidFill>
                <a:latin typeface="+mn-ea"/>
                <a:ea typeface="+mn-ea"/>
              </a:rPr>
              <a:t>，以及这个结论的把握有多大</a:t>
            </a:r>
            <a:r>
              <a:rPr lang="zh-CN" altLang="en-US" sz="2400" dirty="0">
                <a:latin typeface="+mn-ea"/>
                <a:ea typeface="+mn-ea"/>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91135">
              <a:lnSpc>
                <a:spcPct val="100000"/>
              </a:lnSpc>
            </a:pPr>
            <a:r>
              <a:rPr sz="2800" spc="-25" dirty="0">
                <a:latin typeface="FangSong"/>
                <a:cs typeface="FangSong"/>
              </a:rPr>
              <a:t>机</a:t>
            </a:r>
            <a:r>
              <a:rPr sz="2800" spc="-30" dirty="0">
                <a:latin typeface="FangSong"/>
                <a:cs typeface="FangSong"/>
              </a:rPr>
              <a:t>器学习</a:t>
            </a:r>
            <a:r>
              <a:rPr sz="2800" spc="-25" dirty="0">
                <a:latin typeface="FangSong"/>
                <a:cs typeface="FangSong"/>
              </a:rPr>
              <a:t>的</a:t>
            </a:r>
            <a:r>
              <a:rPr sz="2800" spc="-30" dirty="0">
                <a:latin typeface="FangSong"/>
                <a:cs typeface="FangSong"/>
              </a:rPr>
              <a:t>理论基础</a:t>
            </a:r>
            <a:endParaRPr sz="2800">
              <a:latin typeface="FangSong"/>
              <a:cs typeface="FangSong"/>
            </a:endParaRPr>
          </a:p>
        </p:txBody>
      </p:sp>
      <p:sp>
        <p:nvSpPr>
          <p:cNvPr id="3" name="object 3"/>
          <p:cNvSpPr txBox="1"/>
          <p:nvPr/>
        </p:nvSpPr>
        <p:spPr>
          <a:xfrm>
            <a:off x="7086345" y="2688308"/>
            <a:ext cx="1768475" cy="960119"/>
          </a:xfrm>
          <a:prstGeom prst="rect">
            <a:avLst/>
          </a:prstGeom>
        </p:spPr>
        <p:txBody>
          <a:bodyPr vert="horz" wrap="square" lIns="0" tIns="0" rIns="0" bIns="0" rtlCol="0">
            <a:spAutoFit/>
          </a:bodyPr>
          <a:lstStyle/>
          <a:p>
            <a:pPr marL="12700" marR="5080" indent="-3810" algn="ctr">
              <a:lnSpc>
                <a:spcPct val="100000"/>
              </a:lnSpc>
              <a:tabLst>
                <a:tab pos="838200" algn="l"/>
              </a:tabLst>
            </a:pPr>
            <a:r>
              <a:rPr sz="1600" b="1" spc="-150" dirty="0">
                <a:latin typeface="Courier New"/>
                <a:cs typeface="Courier New"/>
              </a:rPr>
              <a:t>Lesl</a:t>
            </a:r>
            <a:r>
              <a:rPr sz="1600" b="1" spc="-165" dirty="0">
                <a:latin typeface="Courier New"/>
                <a:cs typeface="Courier New"/>
              </a:rPr>
              <a:t>ie</a:t>
            </a:r>
            <a:r>
              <a:rPr sz="1600" b="1" spc="-130" dirty="0">
                <a:latin typeface="Courier New"/>
                <a:cs typeface="Courier New"/>
              </a:rPr>
              <a:t> </a:t>
            </a:r>
            <a:r>
              <a:rPr sz="1600" b="1" spc="-165" dirty="0">
                <a:latin typeface="Courier New"/>
                <a:cs typeface="Courier New"/>
              </a:rPr>
              <a:t>V</a:t>
            </a:r>
            <a:r>
              <a:rPr sz="1600" b="1" spc="-150" dirty="0">
                <a:latin typeface="Courier New"/>
                <a:cs typeface="Courier New"/>
              </a:rPr>
              <a:t>al</a:t>
            </a:r>
            <a:r>
              <a:rPr sz="1600" b="1" spc="-165" dirty="0">
                <a:latin typeface="Courier New"/>
                <a:cs typeface="Courier New"/>
              </a:rPr>
              <a:t>i</a:t>
            </a:r>
            <a:r>
              <a:rPr sz="1600" b="1" spc="-150" dirty="0">
                <a:latin typeface="Courier New"/>
                <a:cs typeface="Courier New"/>
              </a:rPr>
              <a:t>an</a:t>
            </a:r>
            <a:r>
              <a:rPr sz="1600" b="1" spc="-165" dirty="0">
                <a:latin typeface="Courier New"/>
                <a:cs typeface="Courier New"/>
              </a:rPr>
              <a:t>t </a:t>
            </a:r>
            <a:r>
              <a:rPr sz="1600" b="1" spc="-150" dirty="0">
                <a:latin typeface="Courier New"/>
                <a:cs typeface="Courier New"/>
              </a:rPr>
              <a:t>(</a:t>
            </a:r>
            <a:r>
              <a:rPr sz="1600" b="1" spc="-10" dirty="0">
                <a:latin typeface="Hannotate SC"/>
                <a:cs typeface="Hannotate SC"/>
              </a:rPr>
              <a:t>莱</a:t>
            </a:r>
            <a:r>
              <a:rPr sz="1600" b="1" dirty="0">
                <a:latin typeface="Hannotate SC"/>
                <a:cs typeface="Hannotate SC"/>
              </a:rPr>
              <a:t>斯</a:t>
            </a:r>
            <a:r>
              <a:rPr sz="1600" b="1" spc="-20" dirty="0">
                <a:latin typeface="Hannotate SC"/>
                <a:cs typeface="Hannotate SC"/>
              </a:rPr>
              <a:t>利</a:t>
            </a:r>
            <a:r>
              <a:rPr sz="1600" b="1" dirty="0">
                <a:latin typeface="Hannotate SC"/>
                <a:cs typeface="Hannotate SC"/>
              </a:rPr>
              <a:t> </a:t>
            </a:r>
            <a:r>
              <a:rPr sz="1600" b="1" spc="-240" dirty="0">
                <a:latin typeface="Hannotate SC"/>
                <a:cs typeface="Hannotate SC"/>
              </a:rPr>
              <a:t> </a:t>
            </a:r>
            <a:r>
              <a:rPr sz="1600" b="1" spc="-10" dirty="0">
                <a:latin typeface="Hannotate SC"/>
                <a:cs typeface="Hannotate SC"/>
              </a:rPr>
              <a:t>维</a:t>
            </a:r>
            <a:r>
              <a:rPr sz="1600" b="1" dirty="0">
                <a:latin typeface="Hannotate SC"/>
                <a:cs typeface="Hannotate SC"/>
              </a:rPr>
              <a:t>利</a:t>
            </a:r>
            <a:r>
              <a:rPr sz="1600" b="1" spc="-10" dirty="0">
                <a:latin typeface="Hannotate SC"/>
                <a:cs typeface="Hannotate SC"/>
              </a:rPr>
              <a:t>昂</a:t>
            </a:r>
            <a:r>
              <a:rPr sz="1600" b="1" spc="10" dirty="0">
                <a:latin typeface="Hannotate SC"/>
                <a:cs typeface="Hannotate SC"/>
              </a:rPr>
              <a:t>特</a:t>
            </a:r>
            <a:r>
              <a:rPr sz="1600" b="1" spc="-165" dirty="0">
                <a:latin typeface="Courier New"/>
                <a:cs typeface="Courier New"/>
              </a:rPr>
              <a:t>) </a:t>
            </a:r>
            <a:r>
              <a:rPr sz="1600" b="1" spc="-150" dirty="0">
                <a:latin typeface="Courier New"/>
                <a:cs typeface="Courier New"/>
              </a:rPr>
              <a:t>(194</a:t>
            </a:r>
            <a:r>
              <a:rPr sz="1600" b="1" spc="-160" dirty="0">
                <a:latin typeface="Courier New"/>
                <a:cs typeface="Courier New"/>
              </a:rPr>
              <a:t>9</a:t>
            </a:r>
            <a:r>
              <a:rPr sz="1600" b="1" spc="-165" dirty="0">
                <a:latin typeface="Courier New"/>
                <a:cs typeface="Courier New"/>
              </a:rPr>
              <a:t>-</a:t>
            </a:r>
            <a:r>
              <a:rPr sz="1600" b="1" dirty="0">
                <a:latin typeface="Courier New"/>
                <a:cs typeface="Courier New"/>
              </a:rPr>
              <a:t>	</a:t>
            </a:r>
            <a:r>
              <a:rPr sz="1600" b="1" spc="-165" dirty="0">
                <a:latin typeface="Courier New"/>
                <a:cs typeface="Courier New"/>
              </a:rPr>
              <a:t>)</a:t>
            </a:r>
            <a:endParaRPr sz="1600">
              <a:latin typeface="Courier New"/>
              <a:cs typeface="Courier New"/>
            </a:endParaRPr>
          </a:p>
          <a:p>
            <a:pPr algn="ctr">
              <a:lnSpc>
                <a:spcPct val="100000"/>
              </a:lnSpc>
            </a:pPr>
            <a:r>
              <a:rPr sz="1600" b="1" spc="-150" dirty="0">
                <a:latin typeface="Courier New"/>
                <a:cs typeface="Courier New"/>
              </a:rPr>
              <a:t>201</a:t>
            </a:r>
            <a:r>
              <a:rPr sz="1600" b="1" spc="-160" dirty="0">
                <a:latin typeface="Courier New"/>
                <a:cs typeface="Courier New"/>
              </a:rPr>
              <a:t>0</a:t>
            </a:r>
            <a:r>
              <a:rPr sz="1600" b="1" dirty="0">
                <a:latin typeface="Hannotate SC"/>
                <a:cs typeface="Hannotate SC"/>
              </a:rPr>
              <a:t>年</a:t>
            </a:r>
            <a:r>
              <a:rPr sz="1600" b="1" spc="-10" dirty="0">
                <a:latin typeface="Hannotate SC"/>
                <a:cs typeface="Hannotate SC"/>
              </a:rPr>
              <a:t>图灵奖</a:t>
            </a:r>
            <a:endParaRPr sz="1600">
              <a:latin typeface="Hannotate SC"/>
              <a:cs typeface="Hannotate SC"/>
            </a:endParaRPr>
          </a:p>
        </p:txBody>
      </p:sp>
      <p:sp>
        <p:nvSpPr>
          <p:cNvPr id="4" name="object 4"/>
          <p:cNvSpPr txBox="1"/>
          <p:nvPr/>
        </p:nvSpPr>
        <p:spPr>
          <a:xfrm>
            <a:off x="627684" y="1509887"/>
            <a:ext cx="3529965" cy="987425"/>
          </a:xfrm>
          <a:prstGeom prst="rect">
            <a:avLst/>
          </a:prstGeom>
        </p:spPr>
        <p:txBody>
          <a:bodyPr vert="horz" wrap="square" lIns="0" tIns="0" rIns="0" bIns="0" rtlCol="0">
            <a:spAutoFit/>
          </a:bodyPr>
          <a:lstStyle/>
          <a:p>
            <a:pPr marL="12700">
              <a:lnSpc>
                <a:spcPct val="100000"/>
              </a:lnSpc>
            </a:pPr>
            <a:r>
              <a:rPr sz="3600" dirty="0">
                <a:latin typeface="FangSong"/>
                <a:cs typeface="FangSong"/>
              </a:rPr>
              <a:t>计算学习理论</a:t>
            </a:r>
            <a:endParaRPr sz="3600">
              <a:latin typeface="FangSong"/>
              <a:cs typeface="FangSong"/>
            </a:endParaRPr>
          </a:p>
          <a:p>
            <a:pPr marL="12700">
              <a:lnSpc>
                <a:spcPct val="100000"/>
              </a:lnSpc>
              <a:spcBef>
                <a:spcPts val="1785"/>
              </a:spcBef>
            </a:pPr>
            <a:r>
              <a:rPr sz="1800" spc="-20" dirty="0">
                <a:latin typeface="Verdana"/>
                <a:cs typeface="Verdana"/>
              </a:rPr>
              <a:t>Computat</a:t>
            </a:r>
            <a:r>
              <a:rPr sz="1800" dirty="0">
                <a:latin typeface="Verdana"/>
                <a:cs typeface="Verdana"/>
              </a:rPr>
              <a:t>i</a:t>
            </a:r>
            <a:r>
              <a:rPr sz="1800" spc="-10" dirty="0">
                <a:latin typeface="Verdana"/>
                <a:cs typeface="Verdana"/>
              </a:rPr>
              <a:t>onal</a:t>
            </a:r>
            <a:r>
              <a:rPr sz="1800" spc="-5" dirty="0">
                <a:latin typeface="Verdana"/>
                <a:cs typeface="Verdana"/>
              </a:rPr>
              <a:t> </a:t>
            </a:r>
            <a:r>
              <a:rPr sz="1800" spc="5" dirty="0">
                <a:latin typeface="Verdana"/>
                <a:cs typeface="Verdana"/>
              </a:rPr>
              <a:t>l</a:t>
            </a:r>
            <a:r>
              <a:rPr sz="1800" spc="-15" dirty="0">
                <a:latin typeface="Verdana"/>
                <a:cs typeface="Verdana"/>
              </a:rPr>
              <a:t>e</a:t>
            </a:r>
            <a:r>
              <a:rPr sz="1800" spc="-25" dirty="0">
                <a:latin typeface="Verdana"/>
                <a:cs typeface="Verdana"/>
              </a:rPr>
              <a:t>a</a:t>
            </a:r>
            <a:r>
              <a:rPr sz="1800" spc="-10" dirty="0">
                <a:latin typeface="Verdana"/>
                <a:cs typeface="Verdana"/>
              </a:rPr>
              <a:t>rn</a:t>
            </a:r>
            <a:r>
              <a:rPr sz="1800" dirty="0">
                <a:latin typeface="Verdana"/>
                <a:cs typeface="Verdana"/>
              </a:rPr>
              <a:t>i</a:t>
            </a:r>
            <a:r>
              <a:rPr sz="1800" spc="-15" dirty="0">
                <a:latin typeface="Verdana"/>
                <a:cs typeface="Verdana"/>
              </a:rPr>
              <a:t>ng</a:t>
            </a:r>
            <a:r>
              <a:rPr sz="1800" spc="-5" dirty="0">
                <a:latin typeface="Verdana"/>
                <a:cs typeface="Verdana"/>
              </a:rPr>
              <a:t> </a:t>
            </a:r>
            <a:r>
              <a:rPr sz="1800" spc="-10" dirty="0">
                <a:latin typeface="Verdana"/>
                <a:cs typeface="Verdana"/>
              </a:rPr>
              <a:t>th</a:t>
            </a:r>
            <a:r>
              <a:rPr sz="1800" spc="-25" dirty="0">
                <a:latin typeface="Verdana"/>
                <a:cs typeface="Verdana"/>
              </a:rPr>
              <a:t>e</a:t>
            </a:r>
            <a:r>
              <a:rPr sz="1800" spc="-10" dirty="0">
                <a:latin typeface="Verdana"/>
                <a:cs typeface="Verdana"/>
              </a:rPr>
              <a:t>ory</a:t>
            </a:r>
            <a:endParaRPr sz="1800">
              <a:latin typeface="Verdana"/>
              <a:cs typeface="Verdana"/>
            </a:endParaRPr>
          </a:p>
        </p:txBody>
      </p:sp>
      <p:sp>
        <p:nvSpPr>
          <p:cNvPr id="5" name="object 5"/>
          <p:cNvSpPr txBox="1"/>
          <p:nvPr/>
        </p:nvSpPr>
        <p:spPr>
          <a:xfrm>
            <a:off x="661212" y="3181354"/>
            <a:ext cx="6096635" cy="381000"/>
          </a:xfrm>
          <a:prstGeom prst="rect">
            <a:avLst/>
          </a:prstGeom>
        </p:spPr>
        <p:txBody>
          <a:bodyPr vert="horz" wrap="square" lIns="0" tIns="0" rIns="0" bIns="0" rtlCol="0">
            <a:spAutoFit/>
          </a:bodyPr>
          <a:lstStyle/>
          <a:p>
            <a:pPr marL="12700">
              <a:lnSpc>
                <a:spcPct val="100000"/>
              </a:lnSpc>
            </a:pPr>
            <a:r>
              <a:rPr sz="2800" b="1" spc="-25" dirty="0">
                <a:solidFill>
                  <a:srgbClr val="0000FF"/>
                </a:solidFill>
                <a:latin typeface="Verdana"/>
                <a:cs typeface="Verdana"/>
              </a:rPr>
              <a:t>PAC</a:t>
            </a:r>
            <a:r>
              <a:rPr sz="2800" b="1" spc="30" dirty="0">
                <a:solidFill>
                  <a:srgbClr val="0000FF"/>
                </a:solidFill>
                <a:latin typeface="Verdana"/>
                <a:cs typeface="Verdana"/>
              </a:rPr>
              <a:t> </a:t>
            </a:r>
            <a:r>
              <a:rPr sz="2400" spc="-5" dirty="0">
                <a:solidFill>
                  <a:srgbClr val="0000FF"/>
                </a:solidFill>
                <a:latin typeface="Verdana"/>
                <a:cs typeface="Verdana"/>
              </a:rPr>
              <a:t>(</a:t>
            </a:r>
            <a:r>
              <a:rPr sz="2400" dirty="0">
                <a:solidFill>
                  <a:srgbClr val="0000FF"/>
                </a:solidFill>
                <a:latin typeface="Verdana"/>
                <a:cs typeface="Verdana"/>
              </a:rPr>
              <a:t>P</a:t>
            </a:r>
            <a:r>
              <a:rPr sz="2400" spc="-15" dirty="0">
                <a:solidFill>
                  <a:srgbClr val="0000FF"/>
                </a:solidFill>
                <a:latin typeface="Verdana"/>
                <a:cs typeface="Verdana"/>
              </a:rPr>
              <a:t>r</a:t>
            </a:r>
            <a:r>
              <a:rPr sz="2400" spc="-25" dirty="0">
                <a:solidFill>
                  <a:srgbClr val="0000FF"/>
                </a:solidFill>
                <a:latin typeface="Verdana"/>
                <a:cs typeface="Verdana"/>
              </a:rPr>
              <a:t>o</a:t>
            </a:r>
            <a:r>
              <a:rPr sz="2400" spc="-20" dirty="0">
                <a:solidFill>
                  <a:srgbClr val="0000FF"/>
                </a:solidFill>
                <a:latin typeface="Verdana"/>
                <a:cs typeface="Verdana"/>
              </a:rPr>
              <a:t>ba</a:t>
            </a:r>
            <a:r>
              <a:rPr sz="2400" spc="-10" dirty="0">
                <a:solidFill>
                  <a:srgbClr val="0000FF"/>
                </a:solidFill>
                <a:latin typeface="Verdana"/>
                <a:cs typeface="Verdana"/>
              </a:rPr>
              <a:t>bl</a:t>
            </a:r>
            <a:r>
              <a:rPr sz="2400" dirty="0">
                <a:solidFill>
                  <a:srgbClr val="0000FF"/>
                </a:solidFill>
                <a:latin typeface="Verdana"/>
                <a:cs typeface="Verdana"/>
              </a:rPr>
              <a:t>y</a:t>
            </a:r>
            <a:r>
              <a:rPr sz="2400" spc="15" dirty="0">
                <a:solidFill>
                  <a:srgbClr val="0000FF"/>
                </a:solidFill>
                <a:latin typeface="Verdana"/>
                <a:cs typeface="Verdana"/>
              </a:rPr>
              <a:t> </a:t>
            </a:r>
            <a:r>
              <a:rPr sz="2400" spc="-20" dirty="0">
                <a:solidFill>
                  <a:srgbClr val="0000FF"/>
                </a:solidFill>
                <a:latin typeface="Verdana"/>
                <a:cs typeface="Verdana"/>
              </a:rPr>
              <a:t>Ap</a:t>
            </a:r>
            <a:r>
              <a:rPr sz="2400" spc="-10" dirty="0">
                <a:solidFill>
                  <a:srgbClr val="0000FF"/>
                </a:solidFill>
                <a:latin typeface="Verdana"/>
                <a:cs typeface="Verdana"/>
              </a:rPr>
              <a:t>p</a:t>
            </a:r>
            <a:r>
              <a:rPr sz="2400" spc="-15" dirty="0">
                <a:solidFill>
                  <a:srgbClr val="0000FF"/>
                </a:solidFill>
                <a:latin typeface="Verdana"/>
                <a:cs typeface="Verdana"/>
              </a:rPr>
              <a:t>r</a:t>
            </a:r>
            <a:r>
              <a:rPr sz="2400" spc="-50" dirty="0">
                <a:solidFill>
                  <a:srgbClr val="0000FF"/>
                </a:solidFill>
                <a:latin typeface="Verdana"/>
                <a:cs typeface="Verdana"/>
              </a:rPr>
              <a:t>o</a:t>
            </a:r>
            <a:r>
              <a:rPr sz="2400" dirty="0">
                <a:solidFill>
                  <a:srgbClr val="0000FF"/>
                </a:solidFill>
                <a:latin typeface="Verdana"/>
                <a:cs typeface="Verdana"/>
              </a:rPr>
              <a:t>x</a:t>
            </a:r>
            <a:r>
              <a:rPr sz="2400" spc="-20" dirty="0">
                <a:solidFill>
                  <a:srgbClr val="0000FF"/>
                </a:solidFill>
                <a:latin typeface="Verdana"/>
                <a:cs typeface="Verdana"/>
              </a:rPr>
              <a:t>i</a:t>
            </a:r>
            <a:r>
              <a:rPr sz="2400" spc="-15" dirty="0">
                <a:solidFill>
                  <a:srgbClr val="0000FF"/>
                </a:solidFill>
                <a:latin typeface="Verdana"/>
                <a:cs typeface="Verdana"/>
              </a:rPr>
              <a:t>mately</a:t>
            </a:r>
            <a:r>
              <a:rPr sz="2400" spc="45" dirty="0">
                <a:solidFill>
                  <a:srgbClr val="0000FF"/>
                </a:solidFill>
                <a:latin typeface="Verdana"/>
                <a:cs typeface="Verdana"/>
              </a:rPr>
              <a:t> </a:t>
            </a:r>
            <a:r>
              <a:rPr sz="2400" spc="-20" dirty="0">
                <a:solidFill>
                  <a:srgbClr val="0000FF"/>
                </a:solidFill>
                <a:latin typeface="Verdana"/>
                <a:cs typeface="Verdana"/>
              </a:rPr>
              <a:t>Cor</a:t>
            </a:r>
            <a:r>
              <a:rPr sz="2400" spc="-25" dirty="0">
                <a:solidFill>
                  <a:srgbClr val="0000FF"/>
                </a:solidFill>
                <a:latin typeface="Verdana"/>
                <a:cs typeface="Verdana"/>
              </a:rPr>
              <a:t>r</a:t>
            </a:r>
            <a:r>
              <a:rPr sz="2400" spc="-15" dirty="0">
                <a:solidFill>
                  <a:srgbClr val="0000FF"/>
                </a:solidFill>
                <a:latin typeface="Verdana"/>
                <a:cs typeface="Verdana"/>
              </a:rPr>
              <a:t>ect)</a:t>
            </a:r>
            <a:endParaRPr sz="2400">
              <a:latin typeface="Verdana"/>
              <a:cs typeface="Verdana"/>
            </a:endParaRPr>
          </a:p>
        </p:txBody>
      </p:sp>
      <p:sp>
        <p:nvSpPr>
          <p:cNvPr id="6" name="object 6"/>
          <p:cNvSpPr txBox="1"/>
          <p:nvPr/>
        </p:nvSpPr>
        <p:spPr>
          <a:xfrm>
            <a:off x="661212" y="3794839"/>
            <a:ext cx="2309495" cy="330200"/>
          </a:xfrm>
          <a:prstGeom prst="rect">
            <a:avLst/>
          </a:prstGeom>
        </p:spPr>
        <p:txBody>
          <a:bodyPr vert="horz" wrap="square" lIns="0" tIns="0" rIns="0" bIns="0" rtlCol="0">
            <a:spAutoFit/>
          </a:bodyPr>
          <a:lstStyle/>
          <a:p>
            <a:pPr marL="12700">
              <a:lnSpc>
                <a:spcPct val="100000"/>
              </a:lnSpc>
            </a:pPr>
            <a:r>
              <a:rPr sz="2400" spc="-10" dirty="0">
                <a:solidFill>
                  <a:srgbClr val="0000FF"/>
                </a:solidFill>
                <a:latin typeface="Verdana"/>
                <a:cs typeface="Verdana"/>
              </a:rPr>
              <a:t>le</a:t>
            </a:r>
            <a:r>
              <a:rPr sz="2400" spc="-15" dirty="0">
                <a:solidFill>
                  <a:srgbClr val="0000FF"/>
                </a:solidFill>
                <a:latin typeface="Verdana"/>
                <a:cs typeface="Verdana"/>
              </a:rPr>
              <a:t>a</a:t>
            </a:r>
            <a:r>
              <a:rPr sz="2400" spc="-25" dirty="0">
                <a:solidFill>
                  <a:srgbClr val="0000FF"/>
                </a:solidFill>
                <a:latin typeface="Verdana"/>
                <a:cs typeface="Verdana"/>
              </a:rPr>
              <a:t>r</a:t>
            </a:r>
            <a:r>
              <a:rPr sz="2400" dirty="0">
                <a:solidFill>
                  <a:srgbClr val="0000FF"/>
                </a:solidFill>
                <a:latin typeface="Verdana"/>
                <a:cs typeface="Verdana"/>
              </a:rPr>
              <a:t>ning</a:t>
            </a:r>
            <a:r>
              <a:rPr sz="2400" spc="25" dirty="0">
                <a:solidFill>
                  <a:srgbClr val="0000FF"/>
                </a:solidFill>
                <a:latin typeface="Verdana"/>
                <a:cs typeface="Verdana"/>
              </a:rPr>
              <a:t> </a:t>
            </a:r>
            <a:r>
              <a:rPr sz="2400" spc="-15" dirty="0">
                <a:solidFill>
                  <a:srgbClr val="0000FF"/>
                </a:solidFill>
                <a:latin typeface="Verdana"/>
                <a:cs typeface="Verdana"/>
              </a:rPr>
              <a:t>model</a:t>
            </a:r>
            <a:endParaRPr sz="2400">
              <a:latin typeface="Verdana"/>
              <a:cs typeface="Verdana"/>
            </a:endParaRPr>
          </a:p>
        </p:txBody>
      </p:sp>
      <p:sp>
        <p:nvSpPr>
          <p:cNvPr id="7" name="object 7"/>
          <p:cNvSpPr/>
          <p:nvPr/>
        </p:nvSpPr>
        <p:spPr>
          <a:xfrm>
            <a:off x="2026920" y="4433315"/>
            <a:ext cx="4396739" cy="68275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925056" y="117347"/>
            <a:ext cx="2089403" cy="2430779"/>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4696205" y="3852667"/>
            <a:ext cx="1754505" cy="254000"/>
          </a:xfrm>
          <a:prstGeom prst="rect">
            <a:avLst/>
          </a:prstGeom>
        </p:spPr>
        <p:txBody>
          <a:bodyPr vert="horz" wrap="square" lIns="0" tIns="0" rIns="0" bIns="0" rtlCol="0">
            <a:spAutoFit/>
          </a:bodyPr>
          <a:lstStyle/>
          <a:p>
            <a:pPr marL="12700">
              <a:lnSpc>
                <a:spcPct val="100000"/>
              </a:lnSpc>
            </a:pPr>
            <a:r>
              <a:rPr sz="1800" spc="-15" dirty="0">
                <a:latin typeface="Verdana"/>
                <a:cs typeface="Verdana"/>
              </a:rPr>
              <a:t>[</a:t>
            </a:r>
            <a:r>
              <a:rPr sz="1800" spc="-100" dirty="0">
                <a:latin typeface="Verdana"/>
                <a:cs typeface="Verdana"/>
              </a:rPr>
              <a:t>V</a:t>
            </a:r>
            <a:r>
              <a:rPr sz="1800" dirty="0">
                <a:latin typeface="Verdana"/>
                <a:cs typeface="Verdana"/>
              </a:rPr>
              <a:t>a</a:t>
            </a:r>
            <a:r>
              <a:rPr sz="1800" spc="5" dirty="0">
                <a:latin typeface="Verdana"/>
                <a:cs typeface="Verdana"/>
              </a:rPr>
              <a:t>li</a:t>
            </a:r>
            <a:r>
              <a:rPr sz="1800" spc="-10" dirty="0">
                <a:latin typeface="Verdana"/>
                <a:cs typeface="Verdana"/>
              </a:rPr>
              <a:t>ant,</a:t>
            </a:r>
            <a:r>
              <a:rPr sz="1800" spc="-45" dirty="0">
                <a:latin typeface="Verdana"/>
                <a:cs typeface="Verdana"/>
              </a:rPr>
              <a:t> </a:t>
            </a:r>
            <a:r>
              <a:rPr sz="1800" spc="-15" dirty="0">
                <a:latin typeface="Verdana"/>
                <a:cs typeface="Verdana"/>
              </a:rPr>
              <a:t>1</a:t>
            </a:r>
            <a:r>
              <a:rPr sz="1800" spc="-25" dirty="0">
                <a:latin typeface="Verdana"/>
                <a:cs typeface="Verdana"/>
              </a:rPr>
              <a:t>9</a:t>
            </a:r>
            <a:r>
              <a:rPr sz="1800" spc="-15" dirty="0">
                <a:latin typeface="Verdana"/>
                <a:cs typeface="Verdana"/>
              </a:rPr>
              <a:t>8</a:t>
            </a:r>
            <a:r>
              <a:rPr sz="1800" spc="-20" dirty="0">
                <a:latin typeface="Verdana"/>
                <a:cs typeface="Verdana"/>
              </a:rPr>
              <a:t>4</a:t>
            </a:r>
            <a:r>
              <a:rPr sz="1800" dirty="0">
                <a:latin typeface="Verdana"/>
                <a:cs typeface="Verdana"/>
              </a:rPr>
              <a:t>]</a:t>
            </a:r>
            <a:endParaRPr sz="180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4"/>
            <a:ext cx="4159250" cy="777874"/>
          </a:xfrm>
        </p:spPr>
        <p:txBody>
          <a:bodyPr/>
          <a:lstStyle/>
          <a:p>
            <a:r>
              <a:rPr lang="zh-CN" altLang="en-US" dirty="0"/>
              <a:t>经验误差与过拟合</a:t>
            </a:r>
          </a:p>
        </p:txBody>
      </p:sp>
      <p:sp>
        <p:nvSpPr>
          <p:cNvPr id="7" name="内容占位符 2"/>
          <p:cNvSpPr>
            <a:spLocks noGrp="1"/>
          </p:cNvSpPr>
          <p:nvPr>
            <p:ph idx="1"/>
          </p:nvPr>
        </p:nvSpPr>
        <p:spPr>
          <a:xfrm>
            <a:off x="260350" y="1317625"/>
            <a:ext cx="8616950" cy="3978276"/>
          </a:xfrm>
        </p:spPr>
        <p:txBody>
          <a:bodyPr>
            <a:normAutofit/>
          </a:bodyPr>
          <a:lstStyle/>
          <a:p>
            <a:r>
              <a:rPr lang="zh-CN" altLang="en-US" sz="2400" dirty="0">
                <a:solidFill>
                  <a:srgbClr val="023A91"/>
                </a:solidFill>
                <a:latin typeface="+mn-ea"/>
                <a:ea typeface="+mn-ea"/>
              </a:rPr>
              <a:t>过拟合</a:t>
            </a:r>
            <a:r>
              <a:rPr lang="en-US" altLang="zh-CN" sz="2400" dirty="0">
                <a:solidFill>
                  <a:srgbClr val="023A91"/>
                </a:solidFill>
                <a:latin typeface="+mn-ea"/>
                <a:ea typeface="+mn-ea"/>
              </a:rPr>
              <a:t>:</a:t>
            </a:r>
          </a:p>
          <a:p>
            <a:pPr marL="0" indent="0">
              <a:lnSpc>
                <a:spcPct val="100000"/>
              </a:lnSpc>
              <a:buNone/>
            </a:pPr>
            <a:r>
              <a:rPr lang="zh-CN" altLang="en-US" sz="2400" dirty="0">
                <a:latin typeface="+mn-ea"/>
                <a:ea typeface="+mn-ea"/>
              </a:rPr>
              <a:t>学习器把训练样本学习的“太好”，</a:t>
            </a:r>
            <a:r>
              <a:rPr lang="zh-CN" altLang="en-US" sz="2400" dirty="0">
                <a:solidFill>
                  <a:srgbClr val="FF0000"/>
                </a:solidFill>
                <a:latin typeface="+mn-ea"/>
                <a:ea typeface="+mn-ea"/>
              </a:rPr>
              <a:t>将训练样本本身的特点当做所有样本的一般性质</a:t>
            </a:r>
            <a:r>
              <a:rPr lang="zh-CN" altLang="en-US" sz="2400" dirty="0">
                <a:latin typeface="+mn-ea"/>
                <a:ea typeface="+mn-ea"/>
              </a:rPr>
              <a:t>，导致泛化性能下降</a:t>
            </a:r>
            <a:endParaRPr lang="en-US" altLang="zh-CN" sz="2400" dirty="0">
              <a:latin typeface="+mn-ea"/>
              <a:ea typeface="+mn-ea"/>
            </a:endParaRPr>
          </a:p>
          <a:p>
            <a:pPr lvl="2"/>
            <a:r>
              <a:rPr lang="zh-CN" altLang="en-US" sz="2400" dirty="0">
                <a:latin typeface="+mn-ea"/>
                <a:ea typeface="+mn-ea"/>
              </a:rPr>
              <a:t>优化目标加正则项</a:t>
            </a:r>
            <a:endParaRPr lang="en-US" altLang="zh-CN" sz="2400" dirty="0">
              <a:latin typeface="+mn-ea"/>
              <a:ea typeface="+mn-ea"/>
            </a:endParaRPr>
          </a:p>
          <a:p>
            <a:pPr lvl="2"/>
            <a:r>
              <a:rPr lang="en-US" altLang="zh-CN" sz="2400" dirty="0">
                <a:latin typeface="+mn-ea"/>
                <a:ea typeface="+mn-ea"/>
              </a:rPr>
              <a:t>early stop,</a:t>
            </a:r>
            <a:r>
              <a:rPr lang="zh-CN" altLang="en-US" sz="2400" dirty="0">
                <a:latin typeface="+mn-ea"/>
                <a:ea typeface="+mn-ea"/>
              </a:rPr>
              <a:t> </a:t>
            </a:r>
            <a:r>
              <a:rPr lang="en-US" altLang="zh-CN" sz="2400" dirty="0">
                <a:latin typeface="+mn-ea"/>
                <a:ea typeface="+mn-ea"/>
              </a:rPr>
              <a:t>dropout</a:t>
            </a:r>
            <a:endParaRPr lang="en-US" altLang="zh-CN" sz="2400" dirty="0">
              <a:solidFill>
                <a:srgbClr val="023A91"/>
              </a:solidFill>
              <a:latin typeface="+mn-ea"/>
              <a:ea typeface="+mn-ea"/>
            </a:endParaRPr>
          </a:p>
          <a:p>
            <a:r>
              <a:rPr lang="zh-CN" altLang="en-US" sz="2400" dirty="0">
                <a:solidFill>
                  <a:srgbClr val="023A91"/>
                </a:solidFill>
                <a:latin typeface="+mn-ea"/>
                <a:ea typeface="+mn-ea"/>
              </a:rPr>
              <a:t>欠拟合：</a:t>
            </a:r>
            <a:endParaRPr lang="en-US" altLang="zh-CN" sz="2400" dirty="0">
              <a:solidFill>
                <a:srgbClr val="023A91"/>
              </a:solidFill>
              <a:latin typeface="+mn-ea"/>
              <a:ea typeface="+mn-ea"/>
            </a:endParaRPr>
          </a:p>
          <a:p>
            <a:pPr marL="0" indent="0">
              <a:buNone/>
            </a:pPr>
            <a:r>
              <a:rPr lang="zh-CN" altLang="en-US" sz="2400" dirty="0">
                <a:latin typeface="+mn-ea"/>
                <a:ea typeface="+mn-ea"/>
              </a:rPr>
              <a:t>对训练样本的</a:t>
            </a:r>
            <a:r>
              <a:rPr lang="zh-CN" altLang="en-US" sz="2400" dirty="0">
                <a:solidFill>
                  <a:srgbClr val="FF0000"/>
                </a:solidFill>
                <a:latin typeface="+mn-ea"/>
                <a:ea typeface="+mn-ea"/>
              </a:rPr>
              <a:t>一般性质尚未学好</a:t>
            </a:r>
            <a:endParaRPr lang="en-US" altLang="zh-CN" sz="2400" dirty="0">
              <a:solidFill>
                <a:srgbClr val="FF0000"/>
              </a:solidFill>
              <a:latin typeface="+mn-ea"/>
              <a:ea typeface="+mn-ea"/>
            </a:endParaRPr>
          </a:p>
          <a:p>
            <a:pPr lvl="2"/>
            <a:r>
              <a:rPr lang="zh-CN" altLang="en-US" sz="2400" dirty="0">
                <a:latin typeface="+mn-ea"/>
                <a:ea typeface="+mn-ea"/>
              </a:rPr>
              <a:t>决策树</a:t>
            </a:r>
            <a:r>
              <a:rPr lang="en-US" altLang="zh-CN" sz="2400" dirty="0">
                <a:latin typeface="+mn-ea"/>
                <a:ea typeface="+mn-ea"/>
              </a:rPr>
              <a:t>:</a:t>
            </a:r>
            <a:r>
              <a:rPr lang="zh-CN" altLang="en-US" sz="2400" dirty="0">
                <a:latin typeface="+mn-ea"/>
                <a:ea typeface="+mn-ea"/>
              </a:rPr>
              <a:t> 拓展分支</a:t>
            </a:r>
            <a:endParaRPr lang="en-US" altLang="zh-CN" sz="2400" dirty="0">
              <a:latin typeface="+mn-ea"/>
              <a:ea typeface="+mn-ea"/>
            </a:endParaRPr>
          </a:p>
          <a:p>
            <a:pPr lvl="2"/>
            <a:r>
              <a:rPr lang="zh-CN" altLang="en-US" sz="2400" dirty="0">
                <a:latin typeface="+mn-ea"/>
                <a:ea typeface="+mn-ea"/>
              </a:rPr>
              <a:t>神经网络</a:t>
            </a:r>
            <a:r>
              <a:rPr lang="en-US" altLang="zh-CN" sz="2400" dirty="0">
                <a:latin typeface="+mn-ea"/>
                <a:ea typeface="+mn-ea"/>
              </a:rPr>
              <a:t>:</a:t>
            </a:r>
            <a:r>
              <a:rPr lang="zh-CN" altLang="en-US" sz="2400" dirty="0">
                <a:latin typeface="+mn-ea"/>
                <a:ea typeface="+mn-ea"/>
              </a:rPr>
              <a:t> 增加训练轮数</a:t>
            </a:r>
          </a:p>
          <a:p>
            <a:pPr lvl="1">
              <a:lnSpc>
                <a:spcPct val="110000"/>
              </a:lnSpc>
            </a:pPr>
            <a:endParaRPr lang="en-US" altLang="zh-CN" sz="2400" dirty="0">
              <a:latin typeface="+mn-ea"/>
              <a:ea typeface="+mn-ea"/>
            </a:endParaRPr>
          </a:p>
        </p:txBody>
      </p:sp>
    </p:spTree>
    <p:extLst>
      <p:ext uri="{BB962C8B-B14F-4D97-AF65-F5344CB8AC3E}">
        <p14:creationId xmlns:p14="http://schemas.microsoft.com/office/powerpoint/2010/main" val="63010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1000"/>
                                        <p:tgtEl>
                                          <p:spTgt spid="7">
                                            <p:txEl>
                                              <p:pRg st="4" end="4"/>
                                            </p:txEl>
                                          </p:spTgt>
                                        </p:tgtEl>
                                      </p:cBhvr>
                                    </p:animEffect>
                                    <p:anim calcmode="lin" valueType="num">
                                      <p:cBhvr>
                                        <p:cTn id="2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1000"/>
                                        <p:tgtEl>
                                          <p:spTgt spid="7">
                                            <p:txEl>
                                              <p:pRg st="5" end="5"/>
                                            </p:txEl>
                                          </p:spTgt>
                                        </p:tgtEl>
                                      </p:cBhvr>
                                    </p:animEffect>
                                    <p:anim calcmode="lin" valueType="num">
                                      <p:cBhvr>
                                        <p:cTn id="27"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1000"/>
                                        <p:tgtEl>
                                          <p:spTgt spid="7">
                                            <p:txEl>
                                              <p:pRg st="6" end="6"/>
                                            </p:txEl>
                                          </p:spTgt>
                                        </p:tgtEl>
                                      </p:cBhvr>
                                    </p:animEffect>
                                    <p:anim calcmode="lin" valueType="num">
                                      <p:cBhvr>
                                        <p:cTn id="34"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7">
                                            <p:txEl>
                                              <p:pRg st="7" end="7"/>
                                            </p:txEl>
                                          </p:spTgt>
                                        </p:tgtEl>
                                        <p:attrNameLst>
                                          <p:attrName>style.visibility</p:attrName>
                                        </p:attrNameLst>
                                      </p:cBhvr>
                                      <p:to>
                                        <p:strVal val="visible"/>
                                      </p:to>
                                    </p:set>
                                    <p:animEffect transition="in" filter="fade">
                                      <p:cBhvr>
                                        <p:cTn id="38" dur="1000"/>
                                        <p:tgtEl>
                                          <p:spTgt spid="7">
                                            <p:txEl>
                                              <p:pRg st="7" end="7"/>
                                            </p:txEl>
                                          </p:spTgt>
                                        </p:tgtEl>
                                      </p:cBhvr>
                                    </p:animEffect>
                                    <p:anim calcmode="lin" valueType="num">
                                      <p:cBhvr>
                                        <p:cTn id="39"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什么是“可学习的”</a:t>
            </a:r>
          </a:p>
        </p:txBody>
      </p:sp>
      <p:sp>
        <p:nvSpPr>
          <p:cNvPr id="3" name="内容占位符 2"/>
          <p:cNvSpPr>
            <a:spLocks noGrp="1"/>
          </p:cNvSpPr>
          <p:nvPr>
            <p:ph idx="1"/>
          </p:nvPr>
        </p:nvSpPr>
        <p:spPr>
          <a:xfrm>
            <a:off x="166915" y="1151280"/>
            <a:ext cx="8897256" cy="5844606"/>
          </a:xfrm>
        </p:spPr>
        <p:txBody>
          <a:bodyPr>
            <a:normAutofit/>
          </a:bodyPr>
          <a:lstStyle/>
          <a:p>
            <a:r>
              <a:rPr lang="zh-CN" altLang="en-US" b="1" dirty="0">
                <a:solidFill>
                  <a:srgbClr val="C00000"/>
                </a:solidFill>
              </a:rPr>
              <a:t>概率近似正确</a:t>
            </a:r>
            <a:r>
              <a:rPr lang="en-US" altLang="zh-CN" dirty="0"/>
              <a:t>(Probably Approximately Correct, PAC)</a:t>
            </a:r>
          </a:p>
          <a:p>
            <a:pPr marL="457200" lvl="1" indent="0">
              <a:lnSpc>
                <a:spcPct val="150000"/>
              </a:lnSpc>
              <a:spcBef>
                <a:spcPts val="400"/>
              </a:spcBef>
              <a:buNone/>
            </a:pPr>
            <a:r>
              <a:rPr lang="en-US" altLang="zh-CN" dirty="0"/>
              <a:t>	</a:t>
            </a:r>
            <a:r>
              <a:rPr lang="zh-CN" altLang="en-US" dirty="0"/>
              <a:t>我们希望</a:t>
            </a:r>
            <a:r>
              <a:rPr lang="zh-CN" altLang="en-US" dirty="0">
                <a:solidFill>
                  <a:srgbClr val="0000FF"/>
                </a:solidFill>
              </a:rPr>
              <a:t>以比较大的把握学得比较好的模型</a:t>
            </a:r>
            <a:r>
              <a:rPr lang="en-US" altLang="zh-CN" dirty="0"/>
              <a:t>, </a:t>
            </a:r>
            <a:r>
              <a:rPr lang="zh-CN" altLang="en-US" dirty="0"/>
              <a:t>即</a:t>
            </a:r>
            <a:r>
              <a:rPr lang="zh-CN" altLang="en-US" b="1" dirty="0">
                <a:solidFill>
                  <a:srgbClr val="FF0000"/>
                </a:solidFill>
              </a:rPr>
              <a:t>以较大概率学得误差满足预设上限的</a:t>
            </a:r>
            <a:r>
              <a:rPr lang="zh-CN" altLang="en-US" dirty="0"/>
              <a:t>模型</a:t>
            </a:r>
            <a:r>
              <a:rPr lang="en-US" altLang="zh-CN" dirty="0"/>
              <a:t>.</a:t>
            </a:r>
          </a:p>
          <a:p>
            <a:pPr marL="457200" lvl="1" indent="0">
              <a:lnSpc>
                <a:spcPct val="150000"/>
              </a:lnSpc>
              <a:spcBef>
                <a:spcPts val="400"/>
              </a:spcBef>
              <a:buNone/>
            </a:pPr>
            <a:r>
              <a:rPr lang="zh-CN" altLang="en-US" dirty="0"/>
              <a:t>令  表示</a:t>
            </a:r>
            <a:r>
              <a:rPr lang="zh-CN" altLang="en-US" dirty="0">
                <a:solidFill>
                  <a:srgbClr val="0000FF"/>
                </a:solidFill>
              </a:rPr>
              <a:t>置信度</a:t>
            </a:r>
            <a:r>
              <a:rPr lang="zh-CN" altLang="en-US" sz="1800" dirty="0"/>
              <a:t>，</a:t>
            </a:r>
            <a:r>
              <a:rPr lang="zh-CN" altLang="en-US" dirty="0"/>
              <a:t>上述要求形式化为</a:t>
            </a:r>
            <a:r>
              <a:rPr lang="zh-CN" altLang="en-US" sz="1800" dirty="0"/>
              <a:t>：</a:t>
            </a:r>
            <a:endParaRPr lang="en-US" altLang="zh-CN" sz="1800" dirty="0"/>
          </a:p>
          <a:p>
            <a:pPr marL="457200" lvl="1" indent="0">
              <a:spcBef>
                <a:spcPts val="1200"/>
              </a:spcBef>
              <a:buNone/>
            </a:pPr>
            <a:endParaRPr lang="en-US" altLang="zh-CN" sz="1800" dirty="0"/>
          </a:p>
          <a:p>
            <a:pPr marL="457200" lvl="1" indent="0">
              <a:spcBef>
                <a:spcPts val="1200"/>
              </a:spcBef>
              <a:buNone/>
            </a:pPr>
            <a:endParaRPr lang="en-US" altLang="zh-CN" sz="1800" dirty="0"/>
          </a:p>
          <a:p>
            <a:pPr marL="457200" lvl="1" indent="0">
              <a:spcBef>
                <a:spcPts val="1200"/>
              </a:spcBef>
              <a:buNone/>
            </a:pPr>
            <a:endParaRPr lang="en-US" altLang="zh-CN" sz="1800" dirty="0"/>
          </a:p>
          <a:p>
            <a:pPr marL="457200" lvl="1" indent="0">
              <a:spcBef>
                <a:spcPts val="1200"/>
              </a:spcBef>
              <a:buNone/>
            </a:pPr>
            <a:endParaRPr lang="en-US" altLang="zh-CN" sz="1800" dirty="0"/>
          </a:p>
          <a:p>
            <a:pPr marL="457200" lvl="1" indent="0">
              <a:spcBef>
                <a:spcPts val="1200"/>
              </a:spcBef>
              <a:buNone/>
            </a:pPr>
            <a:endParaRPr lang="en-US" altLang="zh-CN" sz="1800" dirty="0"/>
          </a:p>
          <a:p>
            <a:pPr marL="457200" lvl="1" indent="0">
              <a:spcBef>
                <a:spcPts val="1200"/>
              </a:spcBef>
              <a:buNone/>
            </a:pPr>
            <a:endParaRPr lang="en-US" altLang="zh-CN" sz="1800" dirty="0"/>
          </a:p>
        </p:txBody>
      </p:sp>
      <p:graphicFrame>
        <p:nvGraphicFramePr>
          <p:cNvPr id="11" name="对象 10"/>
          <p:cNvGraphicFramePr>
            <a:graphicFrameLocks noChangeAspect="1"/>
          </p:cNvGraphicFramePr>
          <p:nvPr>
            <p:extLst/>
          </p:nvPr>
        </p:nvGraphicFramePr>
        <p:xfrm>
          <a:off x="990835" y="2673479"/>
          <a:ext cx="128588" cy="274637"/>
        </p:xfrm>
        <a:graphic>
          <a:graphicData uri="http://schemas.openxmlformats.org/presentationml/2006/ole">
            <mc:AlternateContent xmlns:mc="http://schemas.openxmlformats.org/markup-compatibility/2006">
              <mc:Choice xmlns:v="urn:schemas-microsoft-com:vml" Requires="v">
                <p:oleObj spid="_x0000_s6557" name="Formula" r:id="rId3" imgW="76320" imgH="161640" progId="Equation.Ribbit">
                  <p:embed/>
                </p:oleObj>
              </mc:Choice>
              <mc:Fallback>
                <p:oleObj name="Formula" r:id="rId3" imgW="76320" imgH="161640" progId="Equation.Ribbit">
                  <p:embed/>
                  <p:pic>
                    <p:nvPicPr>
                      <p:cNvPr id="0" name=""/>
                      <p:cNvPicPr/>
                      <p:nvPr/>
                    </p:nvPicPr>
                    <p:blipFill>
                      <a:blip r:embed="rId4"/>
                      <a:stretch>
                        <a:fillRect/>
                      </a:stretch>
                    </p:blipFill>
                    <p:spPr>
                      <a:xfrm>
                        <a:off x="990835" y="2673479"/>
                        <a:ext cx="128588" cy="274637"/>
                      </a:xfrm>
                      <a:prstGeom prst="rect">
                        <a:avLst/>
                      </a:prstGeom>
                    </p:spPr>
                  </p:pic>
                </p:oleObj>
              </mc:Fallback>
            </mc:AlternateContent>
          </a:graphicData>
        </a:graphic>
      </p:graphicFrame>
      <p:grpSp>
        <p:nvGrpSpPr>
          <p:cNvPr id="4" name="组 3"/>
          <p:cNvGrpSpPr/>
          <p:nvPr/>
        </p:nvGrpSpPr>
        <p:grpSpPr>
          <a:xfrm>
            <a:off x="612484" y="3090368"/>
            <a:ext cx="8197850" cy="2542569"/>
            <a:chOff x="612484" y="3090368"/>
            <a:chExt cx="8197850" cy="2542569"/>
          </a:xfrm>
        </p:grpSpPr>
        <p:sp>
          <p:nvSpPr>
            <p:cNvPr id="41" name="内容占位符 2"/>
            <p:cNvSpPr txBox="1">
              <a:spLocks/>
            </p:cNvSpPr>
            <p:nvPr/>
          </p:nvSpPr>
          <p:spPr>
            <a:xfrm>
              <a:off x="612484" y="3090368"/>
              <a:ext cx="8197850" cy="2542569"/>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16754D"/>
                </a:buClr>
                <a:buFont typeface="Wingdings" panose="05000000000000000000" pitchFamily="2" charset="2"/>
                <a:buNone/>
              </a:pPr>
              <a:r>
                <a:rPr b="1" dirty="0">
                  <a:solidFill>
                    <a:prstClr val="black"/>
                  </a:solidFill>
                </a:rPr>
                <a:t>定义</a:t>
              </a:r>
              <a:r>
                <a:rPr dirty="0">
                  <a:solidFill>
                    <a:prstClr val="black"/>
                  </a:solidFill>
                </a:rPr>
                <a:t> </a:t>
              </a:r>
              <a:r>
                <a:rPr lang="en-US" altLang="zh-CN" b="1" dirty="0">
                  <a:solidFill>
                    <a:srgbClr val="C00000"/>
                  </a:solidFill>
                </a:rPr>
                <a:t>PAC</a:t>
              </a:r>
              <a:r>
                <a:rPr b="1" dirty="0">
                  <a:solidFill>
                    <a:srgbClr val="C00000"/>
                  </a:solidFill>
                </a:rPr>
                <a:t>辨识</a:t>
              </a:r>
              <a:r>
                <a:rPr lang="en-US" altLang="zh-CN" b="1" dirty="0">
                  <a:solidFill>
                    <a:srgbClr val="C00000"/>
                  </a:solidFill>
                </a:rPr>
                <a:t>(PAC Identify)</a:t>
              </a:r>
            </a:p>
            <a:p>
              <a:pPr marL="0" indent="0">
                <a:lnSpc>
                  <a:spcPct val="150000"/>
                </a:lnSpc>
                <a:spcBef>
                  <a:spcPts val="600"/>
                </a:spcBef>
                <a:buClr>
                  <a:srgbClr val="16754D"/>
                </a:buClr>
                <a:buFont typeface="Wingdings" panose="05000000000000000000" pitchFamily="2" charset="2"/>
                <a:buNone/>
              </a:pPr>
              <a:r>
                <a:rPr dirty="0">
                  <a:solidFill>
                    <a:prstClr val="black"/>
                  </a:solidFill>
                </a:rPr>
                <a:t>    </a:t>
              </a:r>
              <a:r>
                <a:rPr sz="2000" dirty="0">
                  <a:solidFill>
                    <a:prstClr val="black"/>
                  </a:solidFill>
                </a:rPr>
                <a:t>对                  </a:t>
              </a:r>
              <a:r>
                <a:rPr lang="en-US" altLang="zh-CN" sz="2000" dirty="0">
                  <a:solidFill>
                    <a:prstClr val="black"/>
                  </a:solidFill>
                </a:rPr>
                <a:t>,</a:t>
              </a:r>
              <a:r>
                <a:rPr sz="2000" dirty="0">
                  <a:solidFill>
                    <a:prstClr val="black"/>
                  </a:solidFill>
                </a:rPr>
                <a:t>所有         </a:t>
              </a:r>
              <a:r>
                <a:rPr dirty="0">
                  <a:solidFill>
                    <a:prstClr val="black"/>
                  </a:solidFill>
                </a:rPr>
                <a:t>和</a:t>
              </a:r>
              <a:r>
                <a:rPr sz="2000" dirty="0">
                  <a:solidFill>
                    <a:prstClr val="black"/>
                  </a:solidFill>
                </a:rPr>
                <a:t>分布     </a:t>
              </a:r>
              <a:r>
                <a:rPr lang="en-US" altLang="zh-CN" sz="2000" dirty="0">
                  <a:solidFill>
                    <a:prstClr val="black"/>
                  </a:solidFill>
                </a:rPr>
                <a:t>,</a:t>
              </a:r>
              <a:r>
                <a:rPr sz="2000" dirty="0">
                  <a:solidFill>
                    <a:prstClr val="black"/>
                  </a:solidFill>
                </a:rPr>
                <a:t>若存在学习算法   </a:t>
              </a:r>
              <a:r>
                <a:rPr lang="en-US" altLang="zh-CN" sz="2000" dirty="0">
                  <a:solidFill>
                    <a:prstClr val="black"/>
                  </a:solidFill>
                </a:rPr>
                <a:t>, </a:t>
              </a:r>
              <a:r>
                <a:rPr sz="2000" dirty="0">
                  <a:solidFill>
                    <a:prstClr val="black"/>
                  </a:solidFill>
                </a:rPr>
                <a:t>其</a:t>
              </a:r>
              <a:r>
                <a:rPr sz="2000" dirty="0">
                  <a:solidFill>
                    <a:srgbClr val="0000FF"/>
                  </a:solidFill>
                </a:rPr>
                <a:t>输出假设</a:t>
              </a:r>
              <a:r>
                <a:rPr sz="2000" dirty="0">
                  <a:solidFill>
                    <a:prstClr val="black"/>
                  </a:solidFill>
                </a:rPr>
                <a:t>            满足</a:t>
              </a:r>
            </a:p>
            <a:p>
              <a:pPr marL="0" indent="0">
                <a:lnSpc>
                  <a:spcPct val="150000"/>
                </a:lnSpc>
                <a:spcBef>
                  <a:spcPts val="600"/>
                </a:spcBef>
                <a:buClr>
                  <a:srgbClr val="16754D"/>
                </a:buClr>
                <a:buFont typeface="Wingdings" panose="05000000000000000000" pitchFamily="2" charset="2"/>
                <a:buNone/>
              </a:pPr>
              <a:endParaRPr sz="2000" dirty="0">
                <a:solidFill>
                  <a:prstClr val="black"/>
                </a:solidFill>
              </a:endParaRPr>
            </a:p>
            <a:p>
              <a:pPr marL="0" indent="0">
                <a:lnSpc>
                  <a:spcPct val="150000"/>
                </a:lnSpc>
                <a:spcBef>
                  <a:spcPts val="600"/>
                </a:spcBef>
                <a:buClr>
                  <a:srgbClr val="16754D"/>
                </a:buClr>
                <a:buFont typeface="Wingdings" panose="05000000000000000000" pitchFamily="2" charset="2"/>
                <a:buNone/>
              </a:pPr>
              <a:r>
                <a:rPr sz="2000" dirty="0">
                  <a:solidFill>
                    <a:srgbClr val="0000FF"/>
                  </a:solidFill>
                </a:rPr>
                <a:t>则称学习算法   能从假设空间    中</a:t>
              </a:r>
              <a:r>
                <a:rPr lang="en-US" altLang="zh-CN" sz="2000" dirty="0">
                  <a:solidFill>
                    <a:srgbClr val="0000FF"/>
                  </a:solidFill>
                </a:rPr>
                <a:t>PAC</a:t>
              </a:r>
              <a:r>
                <a:rPr sz="2000" dirty="0">
                  <a:solidFill>
                    <a:srgbClr val="0000FF"/>
                  </a:solidFill>
                </a:rPr>
                <a:t>辨识概念类   </a:t>
              </a:r>
              <a:r>
                <a:rPr lang="en-US" altLang="zh-CN" sz="2000" dirty="0">
                  <a:solidFill>
                    <a:prstClr val="black"/>
                  </a:solidFill>
                </a:rPr>
                <a:t>.</a:t>
              </a:r>
            </a:p>
          </p:txBody>
        </p:sp>
        <p:graphicFrame>
          <p:nvGraphicFramePr>
            <p:cNvPr id="23" name="对象 22"/>
            <p:cNvGraphicFramePr>
              <a:graphicFrameLocks noChangeAspect="1"/>
            </p:cNvGraphicFramePr>
            <p:nvPr>
              <p:extLst/>
            </p:nvPr>
          </p:nvGraphicFramePr>
          <p:xfrm>
            <a:off x="5217075" y="3680823"/>
            <a:ext cx="261258" cy="320040"/>
          </p:xfrm>
          <a:graphic>
            <a:graphicData uri="http://schemas.openxmlformats.org/presentationml/2006/ole">
              <mc:AlternateContent xmlns:mc="http://schemas.openxmlformats.org/markup-compatibility/2006">
                <mc:Choice xmlns:v="urn:schemas-microsoft-com:vml" Requires="v">
                  <p:oleObj spid="_x0000_s6558" name="Formula" r:id="rId5" imgW="127080" imgH="155160" progId="Equation.Ribbit">
                    <p:embed/>
                  </p:oleObj>
                </mc:Choice>
                <mc:Fallback>
                  <p:oleObj name="Formula" r:id="rId5" imgW="127080" imgH="155160" progId="Equation.Ribbit">
                    <p:embed/>
                    <p:pic>
                      <p:nvPicPr>
                        <p:cNvPr id="0" name=""/>
                        <p:cNvPicPr/>
                        <p:nvPr/>
                      </p:nvPicPr>
                      <p:blipFill>
                        <a:blip r:embed="rId6"/>
                        <a:stretch>
                          <a:fillRect/>
                        </a:stretch>
                      </p:blipFill>
                      <p:spPr>
                        <a:xfrm>
                          <a:off x="5217075" y="3680823"/>
                          <a:ext cx="261258" cy="320040"/>
                        </a:xfrm>
                        <a:prstGeom prst="rect">
                          <a:avLst/>
                        </a:prstGeom>
                      </p:spPr>
                    </p:pic>
                  </p:oleObj>
                </mc:Fallback>
              </mc:AlternateContent>
            </a:graphicData>
          </a:graphic>
        </p:graphicFrame>
        <p:graphicFrame>
          <p:nvGraphicFramePr>
            <p:cNvPr id="24" name="对象 23"/>
            <p:cNvGraphicFramePr>
              <a:graphicFrameLocks noChangeAspect="1"/>
            </p:cNvGraphicFramePr>
            <p:nvPr>
              <p:extLst/>
            </p:nvPr>
          </p:nvGraphicFramePr>
          <p:xfrm>
            <a:off x="1401070" y="3672251"/>
            <a:ext cx="1531937" cy="328612"/>
          </p:xfrm>
          <a:graphic>
            <a:graphicData uri="http://schemas.openxmlformats.org/presentationml/2006/ole">
              <mc:AlternateContent xmlns:mc="http://schemas.openxmlformats.org/markup-compatibility/2006">
                <mc:Choice xmlns:v="urn:schemas-microsoft-com:vml" Requires="v">
                  <p:oleObj spid="_x0000_s6559" name="Formula" r:id="rId7" imgW="743040" imgH="160200" progId="Equation.Ribbit">
                    <p:embed/>
                  </p:oleObj>
                </mc:Choice>
                <mc:Fallback>
                  <p:oleObj name="Formula" r:id="rId7" imgW="743040" imgH="160200" progId="Equation.Ribbit">
                    <p:embed/>
                    <p:pic>
                      <p:nvPicPr>
                        <p:cNvPr id="0" name=""/>
                        <p:cNvPicPr/>
                        <p:nvPr/>
                      </p:nvPicPr>
                      <p:blipFill>
                        <a:blip r:embed="rId8"/>
                        <a:stretch>
                          <a:fillRect/>
                        </a:stretch>
                      </p:blipFill>
                      <p:spPr>
                        <a:xfrm>
                          <a:off x="1401070" y="3672251"/>
                          <a:ext cx="1531937" cy="328612"/>
                        </a:xfrm>
                        <a:prstGeom prst="rect">
                          <a:avLst/>
                        </a:prstGeom>
                      </p:spPr>
                    </p:pic>
                  </p:oleObj>
                </mc:Fallback>
              </mc:AlternateContent>
            </a:graphicData>
          </a:graphic>
        </p:graphicFrame>
        <p:graphicFrame>
          <p:nvGraphicFramePr>
            <p:cNvPr id="25" name="对象 24"/>
            <p:cNvGraphicFramePr>
              <a:graphicFrameLocks noChangeAspect="1"/>
            </p:cNvGraphicFramePr>
            <p:nvPr>
              <p:extLst/>
            </p:nvPr>
          </p:nvGraphicFramePr>
          <p:xfrm>
            <a:off x="7490023" y="3671137"/>
            <a:ext cx="225425" cy="333375"/>
          </p:xfrm>
          <a:graphic>
            <a:graphicData uri="http://schemas.openxmlformats.org/presentationml/2006/ole">
              <mc:AlternateContent xmlns:mc="http://schemas.openxmlformats.org/markup-compatibility/2006">
                <mc:Choice xmlns:v="urn:schemas-microsoft-com:vml" Requires="v">
                  <p:oleObj spid="_x0000_s6560" name="Formula" r:id="rId9" imgW="109440" imgH="161640" progId="Equation.Ribbit">
                    <p:embed/>
                  </p:oleObj>
                </mc:Choice>
                <mc:Fallback>
                  <p:oleObj name="Formula" r:id="rId9" imgW="109440" imgH="161640" progId="Equation.Ribbit">
                    <p:embed/>
                    <p:pic>
                      <p:nvPicPr>
                        <p:cNvPr id="0" name=""/>
                        <p:cNvPicPr/>
                        <p:nvPr/>
                      </p:nvPicPr>
                      <p:blipFill>
                        <a:blip r:embed="rId10"/>
                        <a:stretch>
                          <a:fillRect/>
                        </a:stretch>
                      </p:blipFill>
                      <p:spPr>
                        <a:xfrm>
                          <a:off x="7490023" y="3671137"/>
                          <a:ext cx="225425" cy="333375"/>
                        </a:xfrm>
                        <a:prstGeom prst="rect">
                          <a:avLst/>
                        </a:prstGeom>
                      </p:spPr>
                    </p:pic>
                  </p:oleObj>
                </mc:Fallback>
              </mc:AlternateContent>
            </a:graphicData>
          </a:graphic>
        </p:graphicFrame>
        <p:graphicFrame>
          <p:nvGraphicFramePr>
            <p:cNvPr id="26" name="对象 25"/>
            <p:cNvGraphicFramePr>
              <a:graphicFrameLocks noChangeAspect="1"/>
            </p:cNvGraphicFramePr>
            <p:nvPr>
              <p:extLst/>
            </p:nvPr>
          </p:nvGraphicFramePr>
          <p:xfrm>
            <a:off x="2948884" y="4619525"/>
            <a:ext cx="2830512" cy="363537"/>
          </p:xfrm>
          <a:graphic>
            <a:graphicData uri="http://schemas.openxmlformats.org/presentationml/2006/ole">
              <mc:AlternateContent xmlns:mc="http://schemas.openxmlformats.org/markup-compatibility/2006">
                <mc:Choice xmlns:v="urn:schemas-microsoft-com:vml" Requires="v">
                  <p:oleObj spid="_x0000_s6561" name="Formula" r:id="rId11" imgW="1377000" imgH="176760" progId="Equation.Ribbit">
                    <p:embed/>
                  </p:oleObj>
                </mc:Choice>
                <mc:Fallback>
                  <p:oleObj name="Formula" r:id="rId11" imgW="1377000" imgH="176760" progId="Equation.Ribbit">
                    <p:embed/>
                    <p:pic>
                      <p:nvPicPr>
                        <p:cNvPr id="0" name=""/>
                        <p:cNvPicPr/>
                        <p:nvPr/>
                      </p:nvPicPr>
                      <p:blipFill>
                        <a:blip r:embed="rId12"/>
                        <a:stretch>
                          <a:fillRect/>
                        </a:stretch>
                      </p:blipFill>
                      <p:spPr>
                        <a:xfrm>
                          <a:off x="2948884" y="4619525"/>
                          <a:ext cx="2830512" cy="363537"/>
                        </a:xfrm>
                        <a:prstGeom prst="rect">
                          <a:avLst/>
                        </a:prstGeom>
                      </p:spPr>
                    </p:pic>
                  </p:oleObj>
                </mc:Fallback>
              </mc:AlternateContent>
            </a:graphicData>
          </a:graphic>
        </p:graphicFrame>
        <p:graphicFrame>
          <p:nvGraphicFramePr>
            <p:cNvPr id="27" name="对象 26"/>
            <p:cNvGraphicFramePr>
              <a:graphicFrameLocks noChangeAspect="1"/>
            </p:cNvGraphicFramePr>
            <p:nvPr>
              <p:extLst/>
            </p:nvPr>
          </p:nvGraphicFramePr>
          <p:xfrm>
            <a:off x="2251613" y="5211212"/>
            <a:ext cx="225425" cy="333375"/>
          </p:xfrm>
          <a:graphic>
            <a:graphicData uri="http://schemas.openxmlformats.org/presentationml/2006/ole">
              <mc:AlternateContent xmlns:mc="http://schemas.openxmlformats.org/markup-compatibility/2006">
                <mc:Choice xmlns:v="urn:schemas-microsoft-com:vml" Requires="v">
                  <p:oleObj spid="_x0000_s6562" name="Formula" r:id="rId13" imgW="109440" imgH="161640" progId="Equation.Ribbit">
                    <p:embed/>
                  </p:oleObj>
                </mc:Choice>
                <mc:Fallback>
                  <p:oleObj name="Formula" r:id="rId13" imgW="109440" imgH="161640" progId="Equation.Ribbit">
                    <p:embed/>
                    <p:pic>
                      <p:nvPicPr>
                        <p:cNvPr id="0" name=""/>
                        <p:cNvPicPr/>
                        <p:nvPr/>
                      </p:nvPicPr>
                      <p:blipFill>
                        <a:blip r:embed="rId10"/>
                        <a:stretch>
                          <a:fillRect/>
                        </a:stretch>
                      </p:blipFill>
                      <p:spPr>
                        <a:xfrm>
                          <a:off x="2251613" y="5211212"/>
                          <a:ext cx="225425" cy="333375"/>
                        </a:xfrm>
                        <a:prstGeom prst="rect">
                          <a:avLst/>
                        </a:prstGeom>
                      </p:spPr>
                    </p:pic>
                  </p:oleObj>
                </mc:Fallback>
              </mc:AlternateContent>
            </a:graphicData>
          </a:graphic>
        </p:graphicFrame>
        <p:graphicFrame>
          <p:nvGraphicFramePr>
            <p:cNvPr id="32" name="对象 31"/>
            <p:cNvGraphicFramePr>
              <a:graphicFrameLocks noChangeAspect="1"/>
            </p:cNvGraphicFramePr>
            <p:nvPr>
              <p:extLst/>
            </p:nvPr>
          </p:nvGraphicFramePr>
          <p:xfrm>
            <a:off x="1261739" y="4112814"/>
            <a:ext cx="815975" cy="323850"/>
          </p:xfrm>
          <a:graphic>
            <a:graphicData uri="http://schemas.openxmlformats.org/presentationml/2006/ole">
              <mc:AlternateContent xmlns:mc="http://schemas.openxmlformats.org/markup-compatibility/2006">
                <mc:Choice xmlns:v="urn:schemas-microsoft-com:vml" Requires="v">
                  <p:oleObj spid="_x0000_s6563" name="Formula" r:id="rId14" imgW="398880" imgH="157680" progId="Equation.Ribbit">
                    <p:embed/>
                  </p:oleObj>
                </mc:Choice>
                <mc:Fallback>
                  <p:oleObj name="Formula" r:id="rId14" imgW="398880" imgH="157680" progId="Equation.Ribbit">
                    <p:embed/>
                    <p:pic>
                      <p:nvPicPr>
                        <p:cNvPr id="0" name=""/>
                        <p:cNvPicPr/>
                        <p:nvPr/>
                      </p:nvPicPr>
                      <p:blipFill>
                        <a:blip r:embed="rId15"/>
                        <a:stretch>
                          <a:fillRect/>
                        </a:stretch>
                      </p:blipFill>
                      <p:spPr>
                        <a:xfrm>
                          <a:off x="1261739" y="4112814"/>
                          <a:ext cx="815975" cy="323850"/>
                        </a:xfrm>
                        <a:prstGeom prst="rect">
                          <a:avLst/>
                        </a:prstGeom>
                      </p:spPr>
                    </p:pic>
                  </p:oleObj>
                </mc:Fallback>
              </mc:AlternateContent>
            </a:graphicData>
          </a:graphic>
        </p:graphicFrame>
        <p:graphicFrame>
          <p:nvGraphicFramePr>
            <p:cNvPr id="33" name="对象 32"/>
            <p:cNvGraphicFramePr>
              <a:graphicFrameLocks noChangeAspect="1"/>
            </p:cNvGraphicFramePr>
            <p:nvPr>
              <p:extLst/>
            </p:nvPr>
          </p:nvGraphicFramePr>
          <p:xfrm>
            <a:off x="3600723" y="3671137"/>
            <a:ext cx="696912" cy="322262"/>
          </p:xfrm>
          <a:graphic>
            <a:graphicData uri="http://schemas.openxmlformats.org/presentationml/2006/ole">
              <mc:AlternateContent xmlns:mc="http://schemas.openxmlformats.org/markup-compatibility/2006">
                <mc:Choice xmlns:v="urn:schemas-microsoft-com:vml" Requires="v">
                  <p:oleObj spid="_x0000_s6564" name="Formula" r:id="rId16" imgW="339120" imgH="157680" progId="Equation.Ribbit">
                    <p:embed/>
                  </p:oleObj>
                </mc:Choice>
                <mc:Fallback>
                  <p:oleObj name="Formula" r:id="rId16" imgW="339120" imgH="157680" progId="Equation.Ribbit">
                    <p:embed/>
                    <p:pic>
                      <p:nvPicPr>
                        <p:cNvPr id="0" name=""/>
                        <p:cNvPicPr/>
                        <p:nvPr/>
                      </p:nvPicPr>
                      <p:blipFill>
                        <a:blip r:embed="rId17"/>
                        <a:stretch>
                          <a:fillRect/>
                        </a:stretch>
                      </p:blipFill>
                      <p:spPr>
                        <a:xfrm>
                          <a:off x="3600723" y="3671137"/>
                          <a:ext cx="696912" cy="322262"/>
                        </a:xfrm>
                        <a:prstGeom prst="rect">
                          <a:avLst/>
                        </a:prstGeom>
                      </p:spPr>
                    </p:pic>
                  </p:oleObj>
                </mc:Fallback>
              </mc:AlternateContent>
            </a:graphicData>
          </a:graphic>
        </p:graphicFrame>
        <p:graphicFrame>
          <p:nvGraphicFramePr>
            <p:cNvPr id="34" name="对象 33"/>
            <p:cNvGraphicFramePr>
              <a:graphicFrameLocks noChangeAspect="1"/>
            </p:cNvGraphicFramePr>
            <p:nvPr>
              <p:extLst/>
            </p:nvPr>
          </p:nvGraphicFramePr>
          <p:xfrm>
            <a:off x="4071616" y="5186291"/>
            <a:ext cx="269875" cy="336550"/>
          </p:xfrm>
          <a:graphic>
            <a:graphicData uri="http://schemas.openxmlformats.org/presentationml/2006/ole">
              <mc:AlternateContent xmlns:mc="http://schemas.openxmlformats.org/markup-compatibility/2006">
                <mc:Choice xmlns:v="urn:schemas-microsoft-com:vml" Requires="v">
                  <p:oleObj spid="_x0000_s6565" name="Formula" r:id="rId18" imgW="132120" imgH="162720" progId="Equation.Ribbit">
                    <p:embed/>
                  </p:oleObj>
                </mc:Choice>
                <mc:Fallback>
                  <p:oleObj name="Formula" r:id="rId18" imgW="132120" imgH="162720" progId="Equation.Ribbit">
                    <p:embed/>
                    <p:pic>
                      <p:nvPicPr>
                        <p:cNvPr id="0" name=""/>
                        <p:cNvPicPr/>
                        <p:nvPr/>
                      </p:nvPicPr>
                      <p:blipFill>
                        <a:blip r:embed="rId19"/>
                        <a:stretch>
                          <a:fillRect/>
                        </a:stretch>
                      </p:blipFill>
                      <p:spPr>
                        <a:xfrm>
                          <a:off x="4071616" y="5186291"/>
                          <a:ext cx="269875" cy="336550"/>
                        </a:xfrm>
                        <a:prstGeom prst="rect">
                          <a:avLst/>
                        </a:prstGeom>
                      </p:spPr>
                    </p:pic>
                  </p:oleObj>
                </mc:Fallback>
              </mc:AlternateContent>
            </a:graphicData>
          </a:graphic>
        </p:graphicFrame>
        <p:graphicFrame>
          <p:nvGraphicFramePr>
            <p:cNvPr id="35" name="对象 34"/>
            <p:cNvGraphicFramePr>
              <a:graphicFrameLocks noChangeAspect="1"/>
            </p:cNvGraphicFramePr>
            <p:nvPr>
              <p:extLst/>
            </p:nvPr>
          </p:nvGraphicFramePr>
          <p:xfrm>
            <a:off x="6453629" y="5208037"/>
            <a:ext cx="192088" cy="331787"/>
          </p:xfrm>
          <a:graphic>
            <a:graphicData uri="http://schemas.openxmlformats.org/presentationml/2006/ole">
              <mc:AlternateContent xmlns:mc="http://schemas.openxmlformats.org/markup-compatibility/2006">
                <mc:Choice xmlns:v="urn:schemas-microsoft-com:vml" Requires="v">
                  <p:oleObj spid="_x0000_s6566" name="Formula" r:id="rId20" imgW="92880" imgH="161640" progId="Equation.Ribbit">
                    <p:embed/>
                  </p:oleObj>
                </mc:Choice>
                <mc:Fallback>
                  <p:oleObj name="Formula" r:id="rId20" imgW="92880" imgH="161640" progId="Equation.Ribbit">
                    <p:embed/>
                    <p:pic>
                      <p:nvPicPr>
                        <p:cNvPr id="0" name=""/>
                        <p:cNvPicPr/>
                        <p:nvPr/>
                      </p:nvPicPr>
                      <p:blipFill>
                        <a:blip r:embed="rId21"/>
                        <a:stretch>
                          <a:fillRect/>
                        </a:stretch>
                      </p:blipFill>
                      <p:spPr>
                        <a:xfrm>
                          <a:off x="6453629" y="5208037"/>
                          <a:ext cx="192088" cy="331787"/>
                        </a:xfrm>
                        <a:prstGeom prst="rect">
                          <a:avLst/>
                        </a:prstGeom>
                      </p:spPr>
                    </p:pic>
                  </p:oleObj>
                </mc:Fallback>
              </mc:AlternateContent>
            </a:graphicData>
          </a:graphic>
        </p:graphicFrame>
      </p:grpSp>
      <p:sp>
        <p:nvSpPr>
          <p:cNvPr id="42" name="圆角矩形 41"/>
          <p:cNvSpPr/>
          <p:nvPr/>
        </p:nvSpPr>
        <p:spPr>
          <a:xfrm>
            <a:off x="358646" y="5656538"/>
            <a:ext cx="8705526" cy="56043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lvl="1" algn="ctr"/>
            <a:r>
              <a:rPr lang="zh-CN" altLang="en-US" dirty="0">
                <a:solidFill>
                  <a:prstClr val="black"/>
                </a:solidFill>
              </a:rPr>
              <a:t>这样的学习算法</a:t>
            </a:r>
            <a:r>
              <a:rPr lang="en-US" altLang="zh-CN" dirty="0">
                <a:solidFill>
                  <a:prstClr val="black"/>
                </a:solidFill>
              </a:rPr>
              <a:t>   </a:t>
            </a:r>
            <a:r>
              <a:rPr lang="zh-CN" altLang="en-US" dirty="0">
                <a:solidFill>
                  <a:prstClr val="black"/>
                </a:solidFill>
              </a:rPr>
              <a:t>能以</a:t>
            </a:r>
            <a:r>
              <a:rPr lang="zh-CN" altLang="en-US" b="1" dirty="0">
                <a:solidFill>
                  <a:srgbClr val="C00000"/>
                </a:solidFill>
              </a:rPr>
              <a:t>较大概率</a:t>
            </a:r>
            <a:r>
              <a:rPr lang="en-US" altLang="zh-CN" b="1" dirty="0">
                <a:solidFill>
                  <a:srgbClr val="C00000"/>
                </a:solidFill>
              </a:rPr>
              <a:t>(</a:t>
            </a:r>
            <a:r>
              <a:rPr lang="zh-CN" altLang="en-US" b="1" dirty="0">
                <a:solidFill>
                  <a:srgbClr val="C00000"/>
                </a:solidFill>
              </a:rPr>
              <a:t>至少    </a:t>
            </a:r>
            <a:r>
              <a:rPr lang="en-US" altLang="zh-CN" b="1" dirty="0">
                <a:solidFill>
                  <a:srgbClr val="C00000"/>
                </a:solidFill>
              </a:rPr>
              <a:t>   )</a:t>
            </a:r>
            <a:r>
              <a:rPr lang="zh-CN" altLang="en-US" b="1" dirty="0">
                <a:solidFill>
                  <a:srgbClr val="C00000"/>
                </a:solidFill>
              </a:rPr>
              <a:t>学得目标概念    的近似</a:t>
            </a:r>
            <a:r>
              <a:rPr lang="en-US" altLang="zh-CN" b="1" dirty="0">
                <a:solidFill>
                  <a:srgbClr val="C00000"/>
                </a:solidFill>
              </a:rPr>
              <a:t>(</a:t>
            </a:r>
            <a:r>
              <a:rPr lang="zh-CN" altLang="en-US" b="1" dirty="0">
                <a:solidFill>
                  <a:srgbClr val="C00000"/>
                </a:solidFill>
              </a:rPr>
              <a:t>误差最多为  </a:t>
            </a:r>
            <a:r>
              <a:rPr lang="zh-CN" altLang="en-US" b="1" spc="-240" dirty="0">
                <a:solidFill>
                  <a:srgbClr val="C00000"/>
                </a:solidFill>
              </a:rPr>
              <a:t>  </a:t>
            </a:r>
            <a:r>
              <a:rPr lang="en-US" altLang="zh-CN" dirty="0">
                <a:solidFill>
                  <a:srgbClr val="C00000"/>
                </a:solidFill>
              </a:rPr>
              <a:t>).</a:t>
            </a:r>
          </a:p>
        </p:txBody>
      </p:sp>
      <p:graphicFrame>
        <p:nvGraphicFramePr>
          <p:cNvPr id="43" name="对象 42"/>
          <p:cNvGraphicFramePr>
            <a:graphicFrameLocks noChangeAspect="1"/>
          </p:cNvGraphicFramePr>
          <p:nvPr>
            <p:extLst>
              <p:ext uri="{D42A27DB-BD31-4B8C-83A1-F6EECF244321}">
                <p14:modId xmlns:p14="http://schemas.microsoft.com/office/powerpoint/2010/main" val="3410612537"/>
              </p:ext>
            </p:extLst>
          </p:nvPr>
        </p:nvGraphicFramePr>
        <p:xfrm>
          <a:off x="4251360" y="5830874"/>
          <a:ext cx="549240" cy="254000"/>
        </p:xfrm>
        <a:graphic>
          <a:graphicData uri="http://schemas.openxmlformats.org/presentationml/2006/ole">
            <mc:AlternateContent xmlns:mc="http://schemas.openxmlformats.org/markup-compatibility/2006">
              <mc:Choice xmlns:v="urn:schemas-microsoft-com:vml" Requires="v">
                <p:oleObj spid="_x0000_s6567" name="Formula" r:id="rId22" imgW="329040" imgH="148680" progId="Equation.Ribbit">
                  <p:embed/>
                </p:oleObj>
              </mc:Choice>
              <mc:Fallback>
                <p:oleObj name="Formula" r:id="rId22" imgW="329040" imgH="148680" progId="Equation.Ribbit">
                  <p:embed/>
                  <p:pic>
                    <p:nvPicPr>
                      <p:cNvPr id="0" name=""/>
                      <p:cNvPicPr/>
                      <p:nvPr/>
                    </p:nvPicPr>
                    <p:blipFill>
                      <a:blip r:embed="rId23"/>
                      <a:stretch>
                        <a:fillRect/>
                      </a:stretch>
                    </p:blipFill>
                    <p:spPr>
                      <a:xfrm>
                        <a:off x="4251360" y="5830874"/>
                        <a:ext cx="549240" cy="254000"/>
                      </a:xfrm>
                      <a:prstGeom prst="rect">
                        <a:avLst/>
                      </a:prstGeom>
                    </p:spPr>
                  </p:pic>
                </p:oleObj>
              </mc:Fallback>
            </mc:AlternateContent>
          </a:graphicData>
        </a:graphic>
      </p:graphicFrame>
      <p:graphicFrame>
        <p:nvGraphicFramePr>
          <p:cNvPr id="44" name="对象 43"/>
          <p:cNvGraphicFramePr>
            <a:graphicFrameLocks noChangeAspect="1"/>
          </p:cNvGraphicFramePr>
          <p:nvPr>
            <p:extLst/>
          </p:nvPr>
        </p:nvGraphicFramePr>
        <p:xfrm>
          <a:off x="6336982" y="5857067"/>
          <a:ext cx="119605" cy="201613"/>
        </p:xfrm>
        <a:graphic>
          <a:graphicData uri="http://schemas.openxmlformats.org/presentationml/2006/ole">
            <mc:AlternateContent xmlns:mc="http://schemas.openxmlformats.org/markup-compatibility/2006">
              <mc:Choice xmlns:v="urn:schemas-microsoft-com:vml" Requires="v">
                <p:oleObj spid="_x0000_s6568" name="Formula" r:id="rId24" imgW="71280" imgH="119520" progId="Equation.Ribbit">
                  <p:embed/>
                </p:oleObj>
              </mc:Choice>
              <mc:Fallback>
                <p:oleObj name="Formula" r:id="rId24" imgW="71280" imgH="119520" progId="Equation.Ribbit">
                  <p:embed/>
                  <p:pic>
                    <p:nvPicPr>
                      <p:cNvPr id="0" name=""/>
                      <p:cNvPicPr/>
                      <p:nvPr/>
                    </p:nvPicPr>
                    <p:blipFill>
                      <a:blip r:embed="rId25"/>
                      <a:stretch>
                        <a:fillRect/>
                      </a:stretch>
                    </p:blipFill>
                    <p:spPr>
                      <a:xfrm>
                        <a:off x="6336982" y="5857067"/>
                        <a:ext cx="119605" cy="201613"/>
                      </a:xfrm>
                      <a:prstGeom prst="rect">
                        <a:avLst/>
                      </a:prstGeom>
                    </p:spPr>
                  </p:pic>
                </p:oleObj>
              </mc:Fallback>
            </mc:AlternateContent>
          </a:graphicData>
        </a:graphic>
      </p:graphicFrame>
      <p:graphicFrame>
        <p:nvGraphicFramePr>
          <p:cNvPr id="45" name="对象 44"/>
          <p:cNvGraphicFramePr>
            <a:graphicFrameLocks noChangeAspect="1"/>
          </p:cNvGraphicFramePr>
          <p:nvPr>
            <p:extLst/>
          </p:nvPr>
        </p:nvGraphicFramePr>
        <p:xfrm>
          <a:off x="8602297" y="5883261"/>
          <a:ext cx="107015" cy="201613"/>
        </p:xfrm>
        <a:graphic>
          <a:graphicData uri="http://schemas.openxmlformats.org/presentationml/2006/ole">
            <mc:AlternateContent xmlns:mc="http://schemas.openxmlformats.org/markup-compatibility/2006">
              <mc:Choice xmlns:v="urn:schemas-microsoft-com:vml" Requires="v">
                <p:oleObj spid="_x0000_s6569" name="Formula" r:id="rId26" imgW="63720" imgH="119520" progId="Equation.Ribbit">
                  <p:embed/>
                </p:oleObj>
              </mc:Choice>
              <mc:Fallback>
                <p:oleObj name="Formula" r:id="rId26" imgW="63720" imgH="119520" progId="Equation.Ribbit">
                  <p:embed/>
                  <p:pic>
                    <p:nvPicPr>
                      <p:cNvPr id="0" name=""/>
                      <p:cNvPicPr/>
                      <p:nvPr/>
                    </p:nvPicPr>
                    <p:blipFill>
                      <a:blip r:embed="rId27"/>
                      <a:stretch>
                        <a:fillRect/>
                      </a:stretch>
                    </p:blipFill>
                    <p:spPr>
                      <a:xfrm>
                        <a:off x="8602297" y="5883261"/>
                        <a:ext cx="107015" cy="201613"/>
                      </a:xfrm>
                      <a:prstGeom prst="rect">
                        <a:avLst/>
                      </a:prstGeom>
                    </p:spPr>
                  </p:pic>
                </p:oleObj>
              </mc:Fallback>
            </mc:AlternateContent>
          </a:graphicData>
        </a:graphic>
      </p:graphicFrame>
      <p:graphicFrame>
        <p:nvGraphicFramePr>
          <p:cNvPr id="46" name="对象 45"/>
          <p:cNvGraphicFramePr>
            <a:graphicFrameLocks noChangeAspect="1"/>
          </p:cNvGraphicFramePr>
          <p:nvPr>
            <p:extLst/>
          </p:nvPr>
        </p:nvGraphicFramePr>
        <p:xfrm>
          <a:off x="2077714" y="5822391"/>
          <a:ext cx="184130" cy="273050"/>
        </p:xfrm>
        <a:graphic>
          <a:graphicData uri="http://schemas.openxmlformats.org/presentationml/2006/ole">
            <mc:AlternateContent xmlns:mc="http://schemas.openxmlformats.org/markup-compatibility/2006">
              <mc:Choice xmlns:v="urn:schemas-microsoft-com:vml" Requires="v">
                <p:oleObj spid="_x0000_s6570" name="Formula" r:id="rId28" imgW="109440" imgH="161640" progId="Equation.Ribbit">
                  <p:embed/>
                </p:oleObj>
              </mc:Choice>
              <mc:Fallback>
                <p:oleObj name="Formula" r:id="rId28" imgW="109440" imgH="161640" progId="Equation.Ribbit">
                  <p:embed/>
                  <p:pic>
                    <p:nvPicPr>
                      <p:cNvPr id="0" name=""/>
                      <p:cNvPicPr/>
                      <p:nvPr/>
                    </p:nvPicPr>
                    <p:blipFill>
                      <a:blip r:embed="rId29"/>
                      <a:stretch>
                        <a:fillRect/>
                      </a:stretch>
                    </p:blipFill>
                    <p:spPr>
                      <a:xfrm>
                        <a:off x="2077714" y="5822391"/>
                        <a:ext cx="184130" cy="273050"/>
                      </a:xfrm>
                      <a:prstGeom prst="rect">
                        <a:avLst/>
                      </a:prstGeom>
                    </p:spPr>
                  </p:pic>
                </p:oleObj>
              </mc:Fallback>
            </mc:AlternateContent>
          </a:graphicData>
        </a:graphic>
      </p:graphicFrame>
    </p:spTree>
    <p:extLst>
      <p:ext uri="{BB962C8B-B14F-4D97-AF65-F5344CB8AC3E}">
        <p14:creationId xmlns:p14="http://schemas.microsoft.com/office/powerpoint/2010/main" val="1312194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39" y="306455"/>
            <a:ext cx="1673861" cy="430887"/>
          </a:xfrm>
          <a:prstGeom prst="rect">
            <a:avLst/>
          </a:prstGeom>
        </p:spPr>
        <p:txBody>
          <a:bodyPr vert="horz" wrap="square" lIns="0" tIns="0" rIns="0" bIns="0" rtlCol="0">
            <a:spAutoFit/>
          </a:bodyPr>
          <a:lstStyle/>
          <a:p>
            <a:pPr marL="12700">
              <a:lnSpc>
                <a:spcPct val="100000"/>
              </a:lnSpc>
            </a:pPr>
            <a:r>
              <a:rPr sz="2800" spc="-25" dirty="0">
                <a:latin typeface="FangSong"/>
                <a:cs typeface="FangSong"/>
              </a:rPr>
              <a:t>常</a:t>
            </a:r>
            <a:r>
              <a:rPr sz="2800" spc="-30" dirty="0">
                <a:latin typeface="FangSong"/>
                <a:cs typeface="FangSong"/>
              </a:rPr>
              <a:t>用方法</a:t>
            </a:r>
            <a:endParaRPr sz="2800">
              <a:latin typeface="FangSong"/>
              <a:cs typeface="FangSong"/>
            </a:endParaRPr>
          </a:p>
        </p:txBody>
      </p:sp>
      <p:sp>
        <p:nvSpPr>
          <p:cNvPr id="3" name="object 3"/>
          <p:cNvSpPr txBox="1"/>
          <p:nvPr/>
        </p:nvSpPr>
        <p:spPr>
          <a:xfrm>
            <a:off x="502716" y="2205259"/>
            <a:ext cx="5137785" cy="1379417"/>
          </a:xfrm>
          <a:prstGeom prst="rect">
            <a:avLst/>
          </a:prstGeom>
        </p:spPr>
        <p:txBody>
          <a:bodyPr vert="horz" wrap="square" lIns="0" tIns="0" rIns="0" bIns="0" rtlCol="0">
            <a:spAutoFit/>
          </a:bodyPr>
          <a:lstStyle/>
          <a:p>
            <a:pPr marL="12700">
              <a:lnSpc>
                <a:spcPct val="100000"/>
              </a:lnSpc>
            </a:pPr>
            <a:r>
              <a:rPr sz="2400" dirty="0">
                <a:latin typeface="Wingdings"/>
                <a:cs typeface="Wingdings"/>
              </a:rPr>
              <a:t></a:t>
            </a:r>
            <a:r>
              <a:rPr sz="2400" spc="-1839" dirty="0">
                <a:latin typeface="Wingdings"/>
                <a:cs typeface="Wingdings"/>
              </a:rPr>
              <a:t> </a:t>
            </a:r>
            <a:r>
              <a:rPr sz="2400" dirty="0">
                <a:latin typeface="FangSong"/>
                <a:cs typeface="FangSong"/>
              </a:rPr>
              <a:t>两学习器比较</a:t>
            </a:r>
          </a:p>
          <a:p>
            <a:pPr marL="1143000" marR="5080" indent="-673735">
              <a:lnSpc>
                <a:spcPts val="4070"/>
              </a:lnSpc>
              <a:spcBef>
                <a:spcPts val="345"/>
              </a:spcBef>
            </a:pPr>
            <a:r>
              <a:rPr sz="2400" dirty="0">
                <a:solidFill>
                  <a:srgbClr val="C00000"/>
                </a:solidFill>
                <a:latin typeface="Wingdings"/>
                <a:cs typeface="Wingdings"/>
              </a:rPr>
              <a:t></a:t>
            </a:r>
            <a:r>
              <a:rPr sz="2400" spc="-1610" dirty="0">
                <a:solidFill>
                  <a:srgbClr val="C00000"/>
                </a:solidFill>
                <a:latin typeface="Wingdings"/>
                <a:cs typeface="Wingdings"/>
              </a:rPr>
              <a:t> </a:t>
            </a:r>
            <a:r>
              <a:rPr sz="2400" dirty="0">
                <a:solidFill>
                  <a:srgbClr val="C00000"/>
                </a:solidFill>
                <a:latin typeface="FangSong"/>
                <a:cs typeface="FangSong"/>
              </a:rPr>
              <a:t>交叉验证</a:t>
            </a:r>
            <a:r>
              <a:rPr sz="2400" spc="-345" dirty="0">
                <a:solidFill>
                  <a:srgbClr val="C00000"/>
                </a:solidFill>
                <a:latin typeface="FangSong"/>
                <a:cs typeface="FangSong"/>
              </a:rPr>
              <a:t> </a:t>
            </a:r>
            <a:r>
              <a:rPr sz="2400" dirty="0">
                <a:solidFill>
                  <a:srgbClr val="C00000"/>
                </a:solidFill>
                <a:latin typeface="Verdana"/>
                <a:cs typeface="Verdana"/>
              </a:rPr>
              <a:t>t</a:t>
            </a:r>
            <a:r>
              <a:rPr sz="2400" spc="5" dirty="0">
                <a:solidFill>
                  <a:srgbClr val="C00000"/>
                </a:solidFill>
                <a:latin typeface="Verdana"/>
                <a:cs typeface="Verdana"/>
              </a:rPr>
              <a:t> </a:t>
            </a:r>
            <a:r>
              <a:rPr sz="2400" dirty="0">
                <a:solidFill>
                  <a:srgbClr val="C00000"/>
                </a:solidFill>
                <a:latin typeface="FangSong"/>
                <a:cs typeface="FangSong"/>
              </a:rPr>
              <a:t>检验</a:t>
            </a:r>
            <a:r>
              <a:rPr sz="2400" spc="-350" dirty="0">
                <a:solidFill>
                  <a:srgbClr val="C00000"/>
                </a:solidFill>
                <a:latin typeface="FangSong"/>
                <a:cs typeface="FangSong"/>
              </a:rPr>
              <a:t> </a:t>
            </a:r>
            <a:r>
              <a:rPr sz="2000" dirty="0">
                <a:solidFill>
                  <a:srgbClr val="C00000"/>
                </a:solidFill>
                <a:latin typeface="Verdana"/>
                <a:cs typeface="Verdana"/>
              </a:rPr>
              <a:t>(</a:t>
            </a:r>
            <a:r>
              <a:rPr sz="2000" spc="10" dirty="0">
                <a:solidFill>
                  <a:srgbClr val="C00000"/>
                </a:solidFill>
                <a:latin typeface="FangSong"/>
                <a:cs typeface="FangSong"/>
              </a:rPr>
              <a:t>基于</a:t>
            </a:r>
            <a:r>
              <a:rPr sz="2000" dirty="0">
                <a:solidFill>
                  <a:srgbClr val="C00000"/>
                </a:solidFill>
                <a:latin typeface="FangSong"/>
                <a:cs typeface="FangSong"/>
              </a:rPr>
              <a:t>成对</a:t>
            </a:r>
            <a:r>
              <a:rPr sz="2000" spc="-340" dirty="0">
                <a:solidFill>
                  <a:srgbClr val="C00000"/>
                </a:solidFill>
                <a:latin typeface="FangSong"/>
                <a:cs typeface="FangSong"/>
              </a:rPr>
              <a:t> </a:t>
            </a:r>
            <a:r>
              <a:rPr sz="2000" dirty="0">
                <a:solidFill>
                  <a:srgbClr val="C00000"/>
                </a:solidFill>
                <a:latin typeface="Verdana"/>
                <a:cs typeface="Verdana"/>
              </a:rPr>
              <a:t>t</a:t>
            </a:r>
            <a:r>
              <a:rPr sz="2000" spc="-10" dirty="0">
                <a:solidFill>
                  <a:srgbClr val="C00000"/>
                </a:solidFill>
                <a:latin typeface="Verdana"/>
                <a:cs typeface="Verdana"/>
              </a:rPr>
              <a:t> </a:t>
            </a:r>
            <a:r>
              <a:rPr sz="2000" spc="10" dirty="0">
                <a:solidFill>
                  <a:srgbClr val="C00000"/>
                </a:solidFill>
                <a:latin typeface="FangSong"/>
                <a:cs typeface="FangSong"/>
              </a:rPr>
              <a:t>检验</a:t>
            </a:r>
            <a:r>
              <a:rPr sz="2000" dirty="0">
                <a:solidFill>
                  <a:srgbClr val="C00000"/>
                </a:solidFill>
                <a:latin typeface="Verdana"/>
                <a:cs typeface="Verdana"/>
              </a:rPr>
              <a:t>) k</a:t>
            </a:r>
            <a:r>
              <a:rPr sz="2000" spc="-10" dirty="0">
                <a:solidFill>
                  <a:srgbClr val="C00000"/>
                </a:solidFill>
                <a:latin typeface="Verdana"/>
                <a:cs typeface="Verdana"/>
              </a:rPr>
              <a:t> </a:t>
            </a:r>
            <a:r>
              <a:rPr sz="2000" spc="10" dirty="0">
                <a:solidFill>
                  <a:srgbClr val="C00000"/>
                </a:solidFill>
                <a:latin typeface="FangSong"/>
                <a:cs typeface="FangSong"/>
              </a:rPr>
              <a:t>折交</a:t>
            </a:r>
            <a:r>
              <a:rPr sz="2000" dirty="0">
                <a:solidFill>
                  <a:srgbClr val="C00000"/>
                </a:solidFill>
                <a:latin typeface="FangSong"/>
                <a:cs typeface="FangSong"/>
              </a:rPr>
              <a:t>叉验</a:t>
            </a:r>
            <a:r>
              <a:rPr sz="2000" spc="-15" dirty="0">
                <a:solidFill>
                  <a:srgbClr val="C00000"/>
                </a:solidFill>
                <a:latin typeface="FangSong"/>
                <a:cs typeface="FangSong"/>
              </a:rPr>
              <a:t>证</a:t>
            </a:r>
            <a:r>
              <a:rPr sz="2000" dirty="0">
                <a:solidFill>
                  <a:srgbClr val="C00000"/>
                </a:solidFill>
                <a:latin typeface="FangSong"/>
                <a:cs typeface="FangSong"/>
              </a:rPr>
              <a:t>；</a:t>
            </a:r>
            <a:r>
              <a:rPr sz="2000" spc="-335" dirty="0">
                <a:solidFill>
                  <a:srgbClr val="C00000"/>
                </a:solidFill>
                <a:latin typeface="FangSong"/>
                <a:cs typeface="FangSong"/>
              </a:rPr>
              <a:t> </a:t>
            </a:r>
            <a:r>
              <a:rPr sz="2000" dirty="0">
                <a:solidFill>
                  <a:srgbClr val="C00000"/>
                </a:solidFill>
                <a:latin typeface="Verdana"/>
                <a:cs typeface="Verdana"/>
              </a:rPr>
              <a:t>5x</a:t>
            </a:r>
            <a:r>
              <a:rPr sz="2000" spc="-5" dirty="0">
                <a:solidFill>
                  <a:srgbClr val="C00000"/>
                </a:solidFill>
                <a:latin typeface="Verdana"/>
                <a:cs typeface="Verdana"/>
              </a:rPr>
              <a:t>2</a:t>
            </a:r>
            <a:r>
              <a:rPr sz="2000" spc="10" dirty="0">
                <a:solidFill>
                  <a:srgbClr val="C00000"/>
                </a:solidFill>
                <a:latin typeface="FangSong"/>
                <a:cs typeface="FangSong"/>
              </a:rPr>
              <a:t>交叉</a:t>
            </a:r>
            <a:r>
              <a:rPr sz="2000" dirty="0">
                <a:solidFill>
                  <a:srgbClr val="C00000"/>
                </a:solidFill>
                <a:latin typeface="FangSong"/>
                <a:cs typeface="FangSong"/>
              </a:rPr>
              <a:t>验证</a:t>
            </a:r>
          </a:p>
        </p:txBody>
      </p:sp>
      <p:sp>
        <p:nvSpPr>
          <p:cNvPr id="4" name="object 4"/>
          <p:cNvSpPr txBox="1"/>
          <p:nvPr/>
        </p:nvSpPr>
        <p:spPr>
          <a:xfrm>
            <a:off x="502716" y="3757882"/>
            <a:ext cx="7853680" cy="2553335"/>
          </a:xfrm>
          <a:prstGeom prst="rect">
            <a:avLst/>
          </a:prstGeom>
        </p:spPr>
        <p:txBody>
          <a:bodyPr vert="horz" wrap="square" lIns="0" tIns="0" rIns="0" bIns="0" rtlCol="0">
            <a:spAutoFit/>
          </a:bodyPr>
          <a:lstStyle/>
          <a:p>
            <a:pPr marL="469900">
              <a:lnSpc>
                <a:spcPct val="100000"/>
              </a:lnSpc>
            </a:pPr>
            <a:r>
              <a:rPr sz="2400" dirty="0">
                <a:latin typeface="Wingdings"/>
                <a:cs typeface="Wingdings"/>
              </a:rPr>
              <a:t></a:t>
            </a:r>
            <a:r>
              <a:rPr sz="2400" spc="-1610" dirty="0">
                <a:latin typeface="Wingdings"/>
                <a:cs typeface="Wingdings"/>
              </a:rPr>
              <a:t> </a:t>
            </a:r>
            <a:r>
              <a:rPr sz="2400" spc="-20" dirty="0">
                <a:latin typeface="Verdana"/>
                <a:cs typeface="Verdana"/>
              </a:rPr>
              <a:t>McNemar</a:t>
            </a:r>
            <a:r>
              <a:rPr sz="2400" spc="-5" dirty="0">
                <a:latin typeface="Verdana"/>
                <a:cs typeface="Verdana"/>
              </a:rPr>
              <a:t> </a:t>
            </a:r>
            <a:r>
              <a:rPr sz="2400" dirty="0">
                <a:latin typeface="FangSong"/>
                <a:cs typeface="FangSong"/>
              </a:rPr>
              <a:t>检验</a:t>
            </a:r>
            <a:r>
              <a:rPr sz="2400" spc="-350" dirty="0">
                <a:latin typeface="FangSong"/>
                <a:cs typeface="FangSong"/>
              </a:rPr>
              <a:t> </a:t>
            </a:r>
            <a:r>
              <a:rPr sz="2000" dirty="0">
                <a:latin typeface="Verdana"/>
                <a:cs typeface="Verdana"/>
              </a:rPr>
              <a:t>(</a:t>
            </a:r>
            <a:r>
              <a:rPr sz="2000" spc="10" dirty="0">
                <a:latin typeface="FangSong"/>
                <a:cs typeface="FangSong"/>
              </a:rPr>
              <a:t>基于</a:t>
            </a:r>
            <a:r>
              <a:rPr sz="2000" dirty="0">
                <a:latin typeface="FangSong"/>
                <a:cs typeface="FangSong"/>
              </a:rPr>
              <a:t>列联</a:t>
            </a:r>
            <a:r>
              <a:rPr sz="2000" spc="5" dirty="0">
                <a:latin typeface="FangSong"/>
                <a:cs typeface="FangSong"/>
              </a:rPr>
              <a:t>表</a:t>
            </a:r>
            <a:r>
              <a:rPr sz="2000" spc="-15" dirty="0">
                <a:latin typeface="FangSong"/>
                <a:cs typeface="FangSong"/>
              </a:rPr>
              <a:t>，</a:t>
            </a:r>
            <a:r>
              <a:rPr sz="2000" dirty="0">
                <a:latin typeface="FangSong"/>
                <a:cs typeface="FangSong"/>
              </a:rPr>
              <a:t>卡方</a:t>
            </a:r>
            <a:r>
              <a:rPr sz="2000" spc="-15" dirty="0">
                <a:latin typeface="FangSong"/>
                <a:cs typeface="FangSong"/>
              </a:rPr>
              <a:t>检</a:t>
            </a:r>
            <a:r>
              <a:rPr sz="2000" dirty="0">
                <a:latin typeface="FangSong"/>
                <a:cs typeface="FangSong"/>
              </a:rPr>
              <a:t>验</a:t>
            </a:r>
            <a:r>
              <a:rPr sz="2000" dirty="0">
                <a:latin typeface="Verdana"/>
                <a:cs typeface="Verdana"/>
              </a:rPr>
              <a:t>)</a:t>
            </a:r>
          </a:p>
          <a:p>
            <a:pPr>
              <a:lnSpc>
                <a:spcPct val="100000"/>
              </a:lnSpc>
              <a:spcBef>
                <a:spcPts val="40"/>
              </a:spcBef>
            </a:pPr>
            <a:endParaRPr sz="2000" dirty="0">
              <a:latin typeface="Times New Roman"/>
              <a:cs typeface="Times New Roman"/>
            </a:endParaRPr>
          </a:p>
          <a:p>
            <a:pPr marL="12700">
              <a:lnSpc>
                <a:spcPct val="100000"/>
              </a:lnSpc>
            </a:pPr>
            <a:r>
              <a:rPr sz="2400" dirty="0">
                <a:latin typeface="Wingdings"/>
                <a:cs typeface="Wingdings"/>
              </a:rPr>
              <a:t></a:t>
            </a:r>
            <a:r>
              <a:rPr sz="2400" spc="-1839" dirty="0">
                <a:latin typeface="Wingdings"/>
                <a:cs typeface="Wingdings"/>
              </a:rPr>
              <a:t> </a:t>
            </a:r>
            <a:r>
              <a:rPr sz="2400" dirty="0">
                <a:latin typeface="FangSong"/>
                <a:cs typeface="FangSong"/>
              </a:rPr>
              <a:t>多学习器比较</a:t>
            </a:r>
          </a:p>
          <a:p>
            <a:pPr marL="812165" indent="-342265">
              <a:lnSpc>
                <a:spcPct val="100000"/>
              </a:lnSpc>
              <a:spcBef>
                <a:spcPts val="1185"/>
              </a:spcBef>
              <a:buFont typeface="Wingdings"/>
              <a:buChar char=""/>
              <a:tabLst>
                <a:tab pos="812800" algn="l"/>
              </a:tabLst>
            </a:pPr>
            <a:r>
              <a:rPr sz="2400" spc="-15" dirty="0">
                <a:latin typeface="Verdana"/>
                <a:cs typeface="Verdana"/>
              </a:rPr>
              <a:t>Fr</a:t>
            </a:r>
            <a:r>
              <a:rPr sz="2400" spc="-30" dirty="0">
                <a:latin typeface="Verdana"/>
                <a:cs typeface="Verdana"/>
              </a:rPr>
              <a:t>i</a:t>
            </a:r>
            <a:r>
              <a:rPr sz="2400" spc="-20" dirty="0">
                <a:latin typeface="Verdana"/>
                <a:cs typeface="Verdana"/>
              </a:rPr>
              <a:t>edman</a:t>
            </a:r>
            <a:r>
              <a:rPr sz="2400" spc="5" dirty="0">
                <a:latin typeface="Verdana"/>
                <a:cs typeface="Verdana"/>
              </a:rPr>
              <a:t> </a:t>
            </a:r>
            <a:r>
              <a:rPr sz="2400" dirty="0">
                <a:latin typeface="Verdana"/>
                <a:cs typeface="Verdana"/>
              </a:rPr>
              <a:t>+</a:t>
            </a:r>
            <a:r>
              <a:rPr sz="2400" spc="20" dirty="0">
                <a:latin typeface="Verdana"/>
                <a:cs typeface="Verdana"/>
              </a:rPr>
              <a:t> </a:t>
            </a:r>
            <a:r>
              <a:rPr sz="2400" spc="-25" dirty="0">
                <a:latin typeface="Verdana"/>
                <a:cs typeface="Verdana"/>
              </a:rPr>
              <a:t>Neme</a:t>
            </a:r>
            <a:r>
              <a:rPr sz="2400" spc="-35" dirty="0">
                <a:latin typeface="Verdana"/>
                <a:cs typeface="Verdana"/>
              </a:rPr>
              <a:t>n</a:t>
            </a:r>
            <a:r>
              <a:rPr sz="2400" dirty="0">
                <a:latin typeface="Verdana"/>
                <a:cs typeface="Verdana"/>
              </a:rPr>
              <a:t>yi</a:t>
            </a:r>
          </a:p>
          <a:p>
            <a:pPr marL="926465">
              <a:lnSpc>
                <a:spcPct val="100000"/>
              </a:lnSpc>
              <a:spcBef>
                <a:spcPts val="1210"/>
              </a:spcBef>
              <a:tabLst>
                <a:tab pos="1269365" algn="l"/>
              </a:tabLst>
            </a:pPr>
            <a:r>
              <a:rPr sz="2400" dirty="0">
                <a:latin typeface="Arial"/>
                <a:cs typeface="Arial"/>
              </a:rPr>
              <a:t>•	</a:t>
            </a:r>
            <a:r>
              <a:rPr sz="2400" dirty="0">
                <a:latin typeface="Verdana"/>
                <a:cs typeface="Verdana"/>
              </a:rPr>
              <a:t>Fr</a:t>
            </a:r>
            <a:r>
              <a:rPr sz="2400" spc="-20" dirty="0">
                <a:latin typeface="Verdana"/>
                <a:cs typeface="Verdana"/>
              </a:rPr>
              <a:t>i</a:t>
            </a:r>
            <a:r>
              <a:rPr sz="2400" dirty="0">
                <a:latin typeface="Verdana"/>
                <a:cs typeface="Verdana"/>
              </a:rPr>
              <a:t>edman</a:t>
            </a:r>
            <a:r>
              <a:rPr sz="2400" spc="-5" dirty="0">
                <a:latin typeface="FangSong"/>
                <a:cs typeface="FangSong"/>
              </a:rPr>
              <a:t>检</a:t>
            </a:r>
            <a:r>
              <a:rPr sz="2400" dirty="0">
                <a:latin typeface="FangSong"/>
                <a:cs typeface="FangSong"/>
              </a:rPr>
              <a:t>验</a:t>
            </a:r>
            <a:r>
              <a:rPr sz="2400" spc="-355" dirty="0">
                <a:latin typeface="FangSong"/>
                <a:cs typeface="FangSong"/>
              </a:rPr>
              <a:t> </a:t>
            </a:r>
            <a:r>
              <a:rPr sz="2000" dirty="0">
                <a:latin typeface="Verdana"/>
                <a:cs typeface="Verdana"/>
              </a:rPr>
              <a:t>(</a:t>
            </a:r>
            <a:r>
              <a:rPr sz="2000" spc="10" dirty="0">
                <a:latin typeface="FangSong"/>
                <a:cs typeface="FangSong"/>
              </a:rPr>
              <a:t>基于</a:t>
            </a:r>
            <a:r>
              <a:rPr sz="2000" dirty="0">
                <a:latin typeface="FangSong"/>
                <a:cs typeface="FangSong"/>
              </a:rPr>
              <a:t>序值</a:t>
            </a:r>
            <a:r>
              <a:rPr sz="2000" spc="-10" dirty="0">
                <a:latin typeface="FangSong"/>
                <a:cs typeface="FangSong"/>
              </a:rPr>
              <a:t>，</a:t>
            </a:r>
            <a:r>
              <a:rPr sz="2000" spc="-15" dirty="0">
                <a:latin typeface="Verdana"/>
                <a:cs typeface="Verdana"/>
              </a:rPr>
              <a:t>F</a:t>
            </a:r>
            <a:r>
              <a:rPr sz="2000" spc="-5" dirty="0">
                <a:latin typeface="FangSong"/>
                <a:cs typeface="FangSong"/>
              </a:rPr>
              <a:t>检</a:t>
            </a:r>
            <a:r>
              <a:rPr sz="2000" dirty="0">
                <a:latin typeface="FangSong"/>
                <a:cs typeface="FangSong"/>
              </a:rPr>
              <a:t>验</a:t>
            </a:r>
            <a:r>
              <a:rPr sz="2000" dirty="0">
                <a:latin typeface="Verdana"/>
                <a:cs typeface="Verdana"/>
              </a:rPr>
              <a:t>;</a:t>
            </a:r>
            <a:r>
              <a:rPr sz="2000" spc="-45" dirty="0">
                <a:latin typeface="Verdana"/>
                <a:cs typeface="Verdana"/>
              </a:rPr>
              <a:t> </a:t>
            </a:r>
            <a:r>
              <a:rPr sz="2000" spc="5" dirty="0">
                <a:latin typeface="FangSong"/>
                <a:cs typeface="FangSong"/>
              </a:rPr>
              <a:t>判断</a:t>
            </a:r>
            <a:r>
              <a:rPr sz="2000" spc="-10" dirty="0">
                <a:latin typeface="Verdana"/>
                <a:cs typeface="Verdana"/>
              </a:rPr>
              <a:t>”</a:t>
            </a:r>
            <a:r>
              <a:rPr sz="2000" dirty="0">
                <a:latin typeface="FangSong"/>
                <a:cs typeface="FangSong"/>
              </a:rPr>
              <a:t>是否</a:t>
            </a:r>
            <a:r>
              <a:rPr sz="2000" spc="-10" dirty="0">
                <a:latin typeface="FangSong"/>
                <a:cs typeface="FangSong"/>
              </a:rPr>
              <a:t>都</a:t>
            </a:r>
            <a:r>
              <a:rPr sz="2000" spc="-15" dirty="0">
                <a:latin typeface="FangSong"/>
                <a:cs typeface="FangSong"/>
              </a:rPr>
              <a:t>相</a:t>
            </a:r>
            <a:r>
              <a:rPr sz="2000" dirty="0">
                <a:latin typeface="FangSong"/>
                <a:cs typeface="FangSong"/>
              </a:rPr>
              <a:t>同</a:t>
            </a:r>
            <a:r>
              <a:rPr sz="2000" spc="-10" dirty="0">
                <a:latin typeface="Verdana"/>
                <a:cs typeface="Verdana"/>
              </a:rPr>
              <a:t>”)</a:t>
            </a:r>
            <a:endParaRPr sz="2000" dirty="0">
              <a:latin typeface="Verdana"/>
              <a:cs typeface="Verdana"/>
            </a:endParaRPr>
          </a:p>
          <a:p>
            <a:pPr marL="926465">
              <a:lnSpc>
                <a:spcPct val="100000"/>
              </a:lnSpc>
              <a:spcBef>
                <a:spcPts val="1200"/>
              </a:spcBef>
              <a:tabLst>
                <a:tab pos="1269365" algn="l"/>
              </a:tabLst>
            </a:pPr>
            <a:r>
              <a:rPr sz="2400" dirty="0">
                <a:latin typeface="Arial"/>
                <a:cs typeface="Arial"/>
              </a:rPr>
              <a:t>•	</a:t>
            </a:r>
            <a:r>
              <a:rPr sz="2400" spc="-25" dirty="0">
                <a:latin typeface="Verdana"/>
                <a:cs typeface="Verdana"/>
              </a:rPr>
              <a:t>Neme</a:t>
            </a:r>
            <a:r>
              <a:rPr sz="2400" spc="-35" dirty="0">
                <a:latin typeface="Verdana"/>
                <a:cs typeface="Verdana"/>
              </a:rPr>
              <a:t>n</a:t>
            </a:r>
            <a:r>
              <a:rPr sz="2400" dirty="0">
                <a:latin typeface="Verdana"/>
                <a:cs typeface="Verdana"/>
              </a:rPr>
              <a:t>yi</a:t>
            </a:r>
            <a:r>
              <a:rPr sz="2400" spc="5" dirty="0">
                <a:latin typeface="Verdana"/>
                <a:cs typeface="Verdana"/>
              </a:rPr>
              <a:t> </a:t>
            </a:r>
            <a:r>
              <a:rPr sz="2400" dirty="0">
                <a:latin typeface="FangSong"/>
                <a:cs typeface="FangSong"/>
              </a:rPr>
              <a:t>后续检验</a:t>
            </a:r>
            <a:r>
              <a:rPr sz="2400" spc="-350" dirty="0">
                <a:latin typeface="FangSong"/>
                <a:cs typeface="FangSong"/>
              </a:rPr>
              <a:t> </a:t>
            </a:r>
            <a:r>
              <a:rPr sz="2000" dirty="0">
                <a:latin typeface="Verdana"/>
                <a:cs typeface="Verdana"/>
              </a:rPr>
              <a:t>(</a:t>
            </a:r>
            <a:r>
              <a:rPr sz="2000" spc="10" dirty="0">
                <a:latin typeface="FangSong"/>
                <a:cs typeface="FangSong"/>
              </a:rPr>
              <a:t>基于</a:t>
            </a:r>
            <a:r>
              <a:rPr sz="2000" dirty="0">
                <a:latin typeface="FangSong"/>
                <a:cs typeface="FangSong"/>
              </a:rPr>
              <a:t>序值</a:t>
            </a:r>
            <a:r>
              <a:rPr sz="2000" spc="-10" dirty="0">
                <a:latin typeface="FangSong"/>
                <a:cs typeface="FangSong"/>
              </a:rPr>
              <a:t>，</a:t>
            </a:r>
            <a:r>
              <a:rPr sz="2000" dirty="0">
                <a:latin typeface="FangSong"/>
                <a:cs typeface="FangSong"/>
              </a:rPr>
              <a:t>进一步判断</a:t>
            </a:r>
            <a:r>
              <a:rPr sz="2000" spc="-10" dirty="0">
                <a:latin typeface="FangSong"/>
                <a:cs typeface="FangSong"/>
              </a:rPr>
              <a:t>两</a:t>
            </a:r>
            <a:r>
              <a:rPr sz="2000" dirty="0">
                <a:latin typeface="FangSong"/>
                <a:cs typeface="FangSong"/>
              </a:rPr>
              <a:t>两差</a:t>
            </a:r>
            <a:r>
              <a:rPr sz="2000" spc="-25" dirty="0">
                <a:latin typeface="FangSong"/>
                <a:cs typeface="FangSong"/>
              </a:rPr>
              <a:t>别</a:t>
            </a:r>
            <a:r>
              <a:rPr sz="2000" dirty="0">
                <a:latin typeface="Verdana"/>
                <a:cs typeface="Verdana"/>
              </a:rPr>
              <a:t>)</a:t>
            </a:r>
          </a:p>
        </p:txBody>
      </p:sp>
      <p:sp>
        <p:nvSpPr>
          <p:cNvPr id="5" name="object 5"/>
          <p:cNvSpPr txBox="1"/>
          <p:nvPr/>
        </p:nvSpPr>
        <p:spPr>
          <a:xfrm>
            <a:off x="558495" y="1147222"/>
            <a:ext cx="7574915" cy="738664"/>
          </a:xfrm>
          <a:prstGeom prst="rect">
            <a:avLst/>
          </a:prstGeom>
        </p:spPr>
        <p:txBody>
          <a:bodyPr vert="horz" wrap="square" lIns="0" tIns="0" rIns="0" bIns="0" rtlCol="0">
            <a:spAutoFit/>
          </a:bodyPr>
          <a:lstStyle/>
          <a:p>
            <a:pPr marL="12700" marR="5080">
              <a:lnSpc>
                <a:spcPct val="100000"/>
              </a:lnSpc>
            </a:pPr>
            <a:r>
              <a:rPr sz="2400" dirty="0">
                <a:latin typeface="FangSong"/>
                <a:cs typeface="FangSong"/>
              </a:rPr>
              <a:t>统计</a:t>
            </a:r>
            <a:r>
              <a:rPr sz="2400" dirty="0">
                <a:solidFill>
                  <a:srgbClr val="FF0000"/>
                </a:solidFill>
                <a:latin typeface="FangSong"/>
                <a:cs typeface="FangSong"/>
              </a:rPr>
              <a:t>假设检验</a:t>
            </a:r>
            <a:r>
              <a:rPr sz="2400" spc="-350" dirty="0">
                <a:latin typeface="FangSong"/>
                <a:cs typeface="FangSong"/>
              </a:rPr>
              <a:t> </a:t>
            </a:r>
            <a:r>
              <a:rPr sz="2000" spc="-5" dirty="0">
                <a:latin typeface="Verdana"/>
                <a:cs typeface="Verdana"/>
              </a:rPr>
              <a:t>(</a:t>
            </a:r>
            <a:r>
              <a:rPr sz="2000" spc="-20" dirty="0">
                <a:latin typeface="Verdana"/>
                <a:cs typeface="Verdana"/>
              </a:rPr>
              <a:t>h</a:t>
            </a:r>
            <a:r>
              <a:rPr sz="2000" dirty="0">
                <a:latin typeface="Verdana"/>
                <a:cs typeface="Verdana"/>
              </a:rPr>
              <a:t>ypothes</a:t>
            </a:r>
            <a:r>
              <a:rPr sz="2000" spc="-15" dirty="0">
                <a:latin typeface="Verdana"/>
                <a:cs typeface="Verdana"/>
              </a:rPr>
              <a:t>i</a:t>
            </a:r>
            <a:r>
              <a:rPr sz="2000" dirty="0">
                <a:latin typeface="Verdana"/>
                <a:cs typeface="Verdana"/>
              </a:rPr>
              <a:t>s</a:t>
            </a:r>
            <a:r>
              <a:rPr sz="2000" spc="-25" dirty="0">
                <a:latin typeface="Verdana"/>
                <a:cs typeface="Verdana"/>
              </a:rPr>
              <a:t> </a:t>
            </a:r>
            <a:r>
              <a:rPr sz="2000" spc="-5" dirty="0">
                <a:latin typeface="Verdana"/>
                <a:cs typeface="Verdana"/>
              </a:rPr>
              <a:t>test</a:t>
            </a:r>
            <a:r>
              <a:rPr sz="2000" dirty="0">
                <a:latin typeface="Verdana"/>
                <a:cs typeface="Verdana"/>
              </a:rPr>
              <a:t>)</a:t>
            </a:r>
            <a:r>
              <a:rPr sz="2000" spc="-20" dirty="0">
                <a:latin typeface="Verdana"/>
                <a:cs typeface="Verdana"/>
              </a:rPr>
              <a:t> </a:t>
            </a:r>
            <a:r>
              <a:rPr sz="2400" dirty="0">
                <a:latin typeface="FangSong"/>
                <a:cs typeface="FangSong"/>
              </a:rPr>
              <a:t>为学习器性能比较提供了 重要依据</a:t>
            </a:r>
            <a:r>
              <a:rPr lang="zh-CN" altLang="en-US" sz="2400" dirty="0">
                <a:latin typeface="FangSong"/>
                <a:cs typeface="FangSong"/>
              </a:rPr>
              <a:t>。</a:t>
            </a:r>
            <a:endParaRPr sz="2400" dirty="0">
              <a:latin typeface="FangSong"/>
              <a:cs typeface="FangSong"/>
            </a:endParaRPr>
          </a:p>
        </p:txBody>
      </p:sp>
      <p:sp>
        <p:nvSpPr>
          <p:cNvPr id="6" name="object 6"/>
          <p:cNvSpPr txBox="1"/>
          <p:nvPr/>
        </p:nvSpPr>
        <p:spPr>
          <a:xfrm>
            <a:off x="6278117" y="2192325"/>
            <a:ext cx="1802130" cy="381000"/>
          </a:xfrm>
          <a:prstGeom prst="rect">
            <a:avLst/>
          </a:prstGeom>
        </p:spPr>
        <p:txBody>
          <a:bodyPr vert="horz" wrap="square" lIns="0" tIns="0" rIns="0" bIns="0" rtlCol="0">
            <a:spAutoFit/>
          </a:bodyPr>
          <a:lstStyle/>
          <a:p>
            <a:pPr marL="12700">
              <a:lnSpc>
                <a:spcPct val="100000"/>
              </a:lnSpc>
            </a:pPr>
            <a:r>
              <a:rPr sz="2800" spc="-25" dirty="0">
                <a:solidFill>
                  <a:srgbClr val="FF0000"/>
                </a:solidFill>
                <a:latin typeface="FangSong"/>
                <a:cs typeface="FangSong"/>
              </a:rPr>
              <a:t>统</a:t>
            </a:r>
            <a:r>
              <a:rPr sz="2800" spc="-30" dirty="0">
                <a:solidFill>
                  <a:srgbClr val="FF0000"/>
                </a:solidFill>
                <a:latin typeface="FangSong"/>
                <a:cs typeface="FangSong"/>
              </a:rPr>
              <a:t>计显著性</a:t>
            </a:r>
            <a:endParaRPr sz="2800" dirty="0">
              <a:latin typeface="FangSong"/>
              <a:cs typeface="FangSong"/>
            </a:endParaRPr>
          </a:p>
        </p:txBody>
      </p:sp>
      <p:sp>
        <p:nvSpPr>
          <p:cNvPr id="7" name="object 7"/>
          <p:cNvSpPr/>
          <p:nvPr/>
        </p:nvSpPr>
        <p:spPr>
          <a:xfrm>
            <a:off x="5553455" y="1543811"/>
            <a:ext cx="3442970" cy="1594485"/>
          </a:xfrm>
          <a:custGeom>
            <a:avLst/>
            <a:gdLst/>
            <a:ahLst/>
            <a:cxnLst/>
            <a:rect l="l" t="t" r="r" b="b"/>
            <a:pathLst>
              <a:path w="3442970" h="1594485">
                <a:moveTo>
                  <a:pt x="1826895" y="320421"/>
                </a:moveTo>
                <a:lnTo>
                  <a:pt x="2357247" y="0"/>
                </a:lnTo>
                <a:lnTo>
                  <a:pt x="2315083" y="426339"/>
                </a:lnTo>
                <a:lnTo>
                  <a:pt x="2870073" y="234061"/>
                </a:lnTo>
                <a:lnTo>
                  <a:pt x="2610739" y="482092"/>
                </a:lnTo>
                <a:lnTo>
                  <a:pt x="3442716" y="490347"/>
                </a:lnTo>
                <a:lnTo>
                  <a:pt x="2707132" y="693928"/>
                </a:lnTo>
                <a:lnTo>
                  <a:pt x="2911983" y="833247"/>
                </a:lnTo>
                <a:lnTo>
                  <a:pt x="2610739" y="908431"/>
                </a:lnTo>
                <a:lnTo>
                  <a:pt x="3008757" y="1153668"/>
                </a:lnTo>
                <a:lnTo>
                  <a:pt x="2333371" y="1059053"/>
                </a:lnTo>
                <a:lnTo>
                  <a:pt x="2381504" y="1281938"/>
                </a:lnTo>
                <a:lnTo>
                  <a:pt x="1941322" y="1176020"/>
                </a:lnTo>
                <a:lnTo>
                  <a:pt x="1850771" y="1390523"/>
                </a:lnTo>
                <a:lnTo>
                  <a:pt x="1573403" y="1281938"/>
                </a:lnTo>
                <a:lnTo>
                  <a:pt x="1386586" y="1454785"/>
                </a:lnTo>
                <a:lnTo>
                  <a:pt x="1199642" y="1337691"/>
                </a:lnTo>
                <a:lnTo>
                  <a:pt x="783717" y="1594104"/>
                </a:lnTo>
                <a:lnTo>
                  <a:pt x="765810" y="1346073"/>
                </a:lnTo>
                <a:lnTo>
                  <a:pt x="204851" y="1315466"/>
                </a:lnTo>
                <a:lnTo>
                  <a:pt x="530733" y="1134364"/>
                </a:lnTo>
                <a:lnTo>
                  <a:pt x="0" y="950341"/>
                </a:lnTo>
                <a:lnTo>
                  <a:pt x="627126" y="855472"/>
                </a:lnTo>
                <a:lnTo>
                  <a:pt x="186817" y="610362"/>
                </a:lnTo>
                <a:lnTo>
                  <a:pt x="856234" y="576961"/>
                </a:lnTo>
                <a:lnTo>
                  <a:pt x="717550" y="267589"/>
                </a:lnTo>
                <a:lnTo>
                  <a:pt x="1362710" y="471043"/>
                </a:lnTo>
                <a:lnTo>
                  <a:pt x="1549527" y="139319"/>
                </a:lnTo>
                <a:lnTo>
                  <a:pt x="1826895" y="320421"/>
                </a:lnTo>
                <a:close/>
              </a:path>
            </a:pathLst>
          </a:custGeom>
          <a:ln w="12191">
            <a:solidFill>
              <a:srgbClr val="FF0000"/>
            </a:solidFill>
          </a:ln>
        </p:spPr>
        <p:txBody>
          <a:bodyPr wrap="square" lIns="0" tIns="0" rIns="0" bIns="0" rtlCol="0"/>
          <a:lstStyle/>
          <a:p>
            <a:endParaRPr/>
          </a:p>
        </p:txBody>
      </p:sp>
      <p:sp>
        <p:nvSpPr>
          <p:cNvPr id="8" name="矩形 7"/>
          <p:cNvSpPr/>
          <p:nvPr/>
        </p:nvSpPr>
        <p:spPr>
          <a:xfrm>
            <a:off x="2133600" y="150026"/>
            <a:ext cx="6784352" cy="923330"/>
          </a:xfrm>
          <a:prstGeom prst="rect">
            <a:avLst/>
          </a:prstGeom>
          <a:solidFill>
            <a:srgbClr val="FFFF00"/>
          </a:solidFill>
        </p:spPr>
        <p:txBody>
          <a:bodyPr wrap="square">
            <a:spAutoFit/>
          </a:bodyPr>
          <a:lstStyle/>
          <a:p>
            <a:pPr marL="0" lvl="1"/>
            <a:r>
              <a:rPr lang="zh-CN" altLang="en-US" dirty="0">
                <a:latin typeface="+mn-ea"/>
              </a:rPr>
              <a:t>假设检验为学习器性能比较提供了重要依据，基于其结果我们可以推断出若</a:t>
            </a:r>
            <a:r>
              <a:rPr lang="zh-CN" altLang="en-US" dirty="0">
                <a:solidFill>
                  <a:srgbClr val="0000FF"/>
                </a:solidFill>
                <a:latin typeface="+mn-ea"/>
              </a:rPr>
              <a:t>在</a:t>
            </a:r>
            <a:r>
              <a:rPr lang="zh-CN" altLang="en-US" b="1" dirty="0">
                <a:solidFill>
                  <a:srgbClr val="0000FF"/>
                </a:solidFill>
                <a:latin typeface="+mn-ea"/>
              </a:rPr>
              <a:t>测试集上观察到学习器</a:t>
            </a:r>
            <a:r>
              <a:rPr lang="en-US" altLang="zh-CN" b="1" dirty="0">
                <a:solidFill>
                  <a:srgbClr val="0000FF"/>
                </a:solidFill>
                <a:latin typeface="+mn-ea"/>
              </a:rPr>
              <a:t>A</a:t>
            </a:r>
            <a:r>
              <a:rPr lang="zh-CN" altLang="en-US" b="1" dirty="0">
                <a:solidFill>
                  <a:srgbClr val="0000FF"/>
                </a:solidFill>
                <a:latin typeface="+mn-ea"/>
              </a:rPr>
              <a:t>比</a:t>
            </a:r>
            <a:r>
              <a:rPr lang="en-US" altLang="zh-CN" b="1" dirty="0">
                <a:solidFill>
                  <a:srgbClr val="0000FF"/>
                </a:solidFill>
                <a:latin typeface="+mn-ea"/>
              </a:rPr>
              <a:t>B</a:t>
            </a:r>
            <a:r>
              <a:rPr lang="zh-CN" altLang="en-US" b="1" dirty="0">
                <a:solidFill>
                  <a:srgbClr val="0000FF"/>
                </a:solidFill>
                <a:latin typeface="+mn-ea"/>
              </a:rPr>
              <a:t>好，则</a:t>
            </a:r>
            <a:r>
              <a:rPr lang="en-US" altLang="zh-CN" b="1" dirty="0">
                <a:solidFill>
                  <a:srgbClr val="0000FF"/>
                </a:solidFill>
                <a:latin typeface="+mn-ea"/>
              </a:rPr>
              <a:t>A</a:t>
            </a:r>
            <a:r>
              <a:rPr lang="zh-CN" altLang="en-US" b="1" dirty="0">
                <a:solidFill>
                  <a:srgbClr val="0000FF"/>
                </a:solidFill>
                <a:latin typeface="+mn-ea"/>
              </a:rPr>
              <a:t>的泛化性能是否在统计意义上优于</a:t>
            </a:r>
            <a:r>
              <a:rPr lang="en-US" altLang="zh-CN" b="1" dirty="0">
                <a:solidFill>
                  <a:srgbClr val="0000FF"/>
                </a:solidFill>
                <a:latin typeface="+mn-ea"/>
              </a:rPr>
              <a:t>B</a:t>
            </a:r>
            <a:r>
              <a:rPr lang="zh-CN" altLang="en-US" b="1" dirty="0">
                <a:solidFill>
                  <a:srgbClr val="0000FF"/>
                </a:solidFill>
                <a:latin typeface="+mn-ea"/>
              </a:rPr>
              <a:t>，以及这个结论的把握有多大</a:t>
            </a:r>
            <a:r>
              <a:rPr lang="zh-CN" altLang="en-US" dirty="0">
                <a:solidFill>
                  <a:srgbClr val="0000FF"/>
                </a:solidFill>
                <a:latin typeface="+mn-ea"/>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4"/>
            <a:ext cx="2565406" cy="777874"/>
          </a:xfrm>
        </p:spPr>
        <p:txBody>
          <a:bodyPr/>
          <a:lstStyle/>
          <a:p>
            <a:r>
              <a:rPr lang="zh-CN" altLang="en-US" dirty="0"/>
              <a:t>二项检验</a:t>
            </a:r>
          </a:p>
        </p:txBody>
      </p:sp>
      <p:grpSp>
        <p:nvGrpSpPr>
          <p:cNvPr id="7" name="组合 6"/>
          <p:cNvGrpSpPr/>
          <p:nvPr/>
        </p:nvGrpSpPr>
        <p:grpSpPr>
          <a:xfrm>
            <a:off x="457200" y="1183540"/>
            <a:ext cx="8443574" cy="1200988"/>
            <a:chOff x="474893" y="1080547"/>
            <a:chExt cx="6973210" cy="1200988"/>
          </a:xfrm>
        </p:grpSpPr>
        <p:sp>
          <p:nvSpPr>
            <p:cNvPr id="4" name="内容占位符 2"/>
            <p:cNvSpPr txBox="1">
              <a:spLocks/>
            </p:cNvSpPr>
            <p:nvPr/>
          </p:nvSpPr>
          <p:spPr>
            <a:xfrm>
              <a:off x="474893" y="10805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16754D"/>
                </a:buClr>
                <a:buNone/>
              </a:pPr>
              <a:r>
                <a:rPr dirty="0">
                  <a:solidFill>
                    <a:prstClr val="black"/>
                  </a:solidFill>
                  <a:latin typeface="幼圆"/>
                  <a:ea typeface="幼圆"/>
                </a:rPr>
                <a:t>记</a:t>
              </a:r>
              <a:r>
                <a:rPr dirty="0">
                  <a:solidFill>
                    <a:srgbClr val="0000FF"/>
                  </a:solidFill>
                  <a:latin typeface="幼圆"/>
                  <a:ea typeface="幼圆"/>
                </a:rPr>
                <a:t>泛化错误率</a:t>
              </a:r>
              <a:r>
                <a:rPr dirty="0">
                  <a:solidFill>
                    <a:prstClr val="black"/>
                  </a:solidFill>
                  <a:latin typeface="幼圆"/>
                  <a:ea typeface="幼圆"/>
                </a:rPr>
                <a:t>为  ，</a:t>
              </a:r>
              <a:r>
                <a:rPr dirty="0">
                  <a:solidFill>
                    <a:srgbClr val="0000FF"/>
                  </a:solidFill>
                  <a:latin typeface="幼圆"/>
                  <a:ea typeface="幼圆"/>
                </a:rPr>
                <a:t>测试错误率</a:t>
              </a:r>
              <a:r>
                <a:rPr dirty="0">
                  <a:solidFill>
                    <a:prstClr val="black"/>
                  </a:solidFill>
                  <a:latin typeface="幼圆"/>
                  <a:ea typeface="幼圆"/>
                </a:rPr>
                <a:t>为    </a:t>
              </a:r>
              <a:r>
                <a:rPr lang="en-US" altLang="zh-CN" dirty="0">
                  <a:solidFill>
                    <a:prstClr val="black"/>
                  </a:solidFill>
                  <a:latin typeface="幼圆"/>
                  <a:ea typeface="幼圆"/>
                </a:rPr>
                <a:t>,</a:t>
              </a:r>
              <a:r>
                <a:rPr dirty="0">
                  <a:solidFill>
                    <a:prstClr val="black"/>
                  </a:solidFill>
                  <a:latin typeface="幼圆"/>
                  <a:ea typeface="幼圆"/>
                </a:rPr>
                <a:t> 假定测试样本从样本总体分布中独立采样而来，我们可以使用“</a:t>
              </a:r>
              <a:r>
                <a:rPr dirty="0">
                  <a:solidFill>
                    <a:srgbClr val="FF0000"/>
                  </a:solidFill>
                  <a:latin typeface="幼圆"/>
                  <a:ea typeface="幼圆"/>
                </a:rPr>
                <a:t>二项检验</a:t>
              </a:r>
              <a:r>
                <a:rPr dirty="0">
                  <a:solidFill>
                    <a:prstClr val="black"/>
                  </a:solidFill>
                  <a:latin typeface="幼圆"/>
                  <a:ea typeface="幼圆"/>
                </a:rPr>
                <a:t>”对             </a:t>
              </a:r>
              <a:r>
                <a:rPr dirty="0">
                  <a:solidFill>
                    <a:srgbClr val="0000FF"/>
                  </a:solidFill>
                  <a:latin typeface="幼圆"/>
                  <a:ea typeface="幼圆"/>
                </a:rPr>
                <a:t>进行假设检验</a:t>
              </a:r>
              <a:r>
                <a:rPr dirty="0">
                  <a:solidFill>
                    <a:prstClr val="black"/>
                  </a:solidFill>
                  <a:latin typeface="幼圆"/>
                  <a:ea typeface="幼圆"/>
                </a:rPr>
                <a:t>。</a:t>
              </a:r>
              <a:r>
                <a:rPr lang="en-US" altLang="zh-CN" dirty="0">
                  <a:solidFill>
                    <a:prstClr val="black"/>
                  </a:solidFill>
                  <a:latin typeface="幼圆"/>
                  <a:ea typeface="幼圆"/>
                </a:rPr>
                <a:t>--</a:t>
              </a:r>
              <a:r>
                <a:rPr lang="zh-CN" altLang="en-US" dirty="0">
                  <a:solidFill>
                    <a:prstClr val="black"/>
                  </a:solidFill>
                  <a:latin typeface="幼圆"/>
                  <a:ea typeface="幼圆"/>
                </a:rPr>
                <a:t> </a:t>
              </a:r>
              <a:r>
                <a:rPr lang="zh-CN" altLang="en-US" b="1" dirty="0">
                  <a:solidFill>
                    <a:srgbClr val="C00000"/>
                  </a:solidFill>
                </a:rPr>
                <a:t>表示对学习器泛化错误率分布的某种判断或猜想</a:t>
              </a:r>
              <a:endParaRPr b="1" dirty="0">
                <a:solidFill>
                  <a:srgbClr val="C00000"/>
                </a:solidFill>
                <a:latin typeface="幼圆"/>
                <a:ea typeface="幼圆"/>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915" y="1167850"/>
              <a:ext cx="2286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718" y="1087648"/>
              <a:ext cx="179151" cy="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3170" y="1399545"/>
              <a:ext cx="840109" cy="34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组 7"/>
          <p:cNvGrpSpPr/>
          <p:nvPr/>
        </p:nvGrpSpPr>
        <p:grpSpPr>
          <a:xfrm>
            <a:off x="268912" y="2305712"/>
            <a:ext cx="8631862" cy="738664"/>
            <a:chOff x="218744" y="2676758"/>
            <a:chExt cx="8731250" cy="738664"/>
          </a:xfrm>
        </p:grpSpPr>
        <p:sp>
          <p:nvSpPr>
            <p:cNvPr id="19" name="object 3"/>
            <p:cNvSpPr txBox="1"/>
            <p:nvPr/>
          </p:nvSpPr>
          <p:spPr>
            <a:xfrm>
              <a:off x="218744" y="2676758"/>
              <a:ext cx="8731250" cy="738664"/>
            </a:xfrm>
            <a:prstGeom prst="rect">
              <a:avLst/>
            </a:prstGeom>
          </p:spPr>
          <p:txBody>
            <a:bodyPr vert="horz" wrap="square" lIns="0" tIns="0" rIns="0" bIns="0" rtlCol="0">
              <a:spAutoFit/>
            </a:bodyPr>
            <a:lstStyle/>
            <a:p>
              <a:pPr marL="355600" indent="-342900">
                <a:buFont typeface="Arial" charset="0"/>
                <a:buChar char="•"/>
              </a:pPr>
              <a:r>
                <a:rPr lang="zh-CN" altLang="en-US" sz="2400" dirty="0">
                  <a:solidFill>
                    <a:srgbClr val="0000FF"/>
                  </a:solidFill>
                  <a:latin typeface="FangSong"/>
                  <a:cs typeface="FangSong"/>
                </a:rPr>
                <a:t>泛化错误率</a:t>
              </a:r>
              <a:r>
                <a:rPr lang="zh-CN" altLang="en-US" sz="2400" dirty="0">
                  <a:solidFill>
                    <a:prstClr val="black"/>
                  </a:solidFill>
                  <a:latin typeface="FangSong"/>
                  <a:cs typeface="FangSong"/>
                </a:rPr>
                <a:t>为  的学习器</a:t>
              </a:r>
              <a:r>
                <a:rPr lang="zh-CN" altLang="en-US" sz="2400" dirty="0">
                  <a:solidFill>
                    <a:srgbClr val="0000FF"/>
                  </a:solidFill>
                  <a:latin typeface="FangSong"/>
                  <a:cs typeface="FangSong"/>
                </a:rPr>
                <a:t>在一个样本上犯错误的概率</a:t>
              </a:r>
              <a:r>
                <a:rPr lang="zh-CN" altLang="en-US" sz="2400" dirty="0">
                  <a:solidFill>
                    <a:prstClr val="black"/>
                  </a:solidFill>
                  <a:latin typeface="FangSong"/>
                  <a:cs typeface="FangSong"/>
                </a:rPr>
                <a:t>为  ，</a:t>
              </a:r>
              <a:endParaRPr lang="en-US" altLang="zh-CN" sz="2400" dirty="0">
                <a:solidFill>
                  <a:prstClr val="black"/>
                </a:solidFill>
                <a:latin typeface="FangSong"/>
                <a:cs typeface="FangSong"/>
              </a:endParaRPr>
            </a:p>
            <a:p>
              <a:pPr marL="355600" indent="-342900">
                <a:buFont typeface="Arial" charset="0"/>
                <a:buChar char="•"/>
              </a:pPr>
              <a:r>
                <a:rPr lang="zh-CN" altLang="en-US" sz="2400" dirty="0">
                  <a:solidFill>
                    <a:srgbClr val="0000FF"/>
                  </a:solidFill>
                  <a:latin typeface="FangSong"/>
                  <a:cs typeface="FangSong"/>
                </a:rPr>
                <a:t>测试错误率  </a:t>
              </a:r>
              <a:r>
                <a:rPr lang="zh-CN" altLang="en-US" sz="2400" dirty="0">
                  <a:solidFill>
                    <a:prstClr val="black"/>
                  </a:solidFill>
                  <a:latin typeface="FangSong"/>
                  <a:cs typeface="FangSong"/>
                </a:rPr>
                <a:t>意味着在 </a:t>
              </a:r>
              <a:r>
                <a:rPr lang="en-US" altLang="zh-CN" sz="2400" dirty="0">
                  <a:solidFill>
                    <a:prstClr val="black"/>
                  </a:solidFill>
                  <a:latin typeface="FangSong"/>
                  <a:cs typeface="FangSong"/>
                </a:rPr>
                <a:t>m</a:t>
              </a:r>
              <a:r>
                <a:rPr lang="zh-CN" altLang="en-US" sz="2400" dirty="0">
                  <a:solidFill>
                    <a:prstClr val="black"/>
                  </a:solidFill>
                  <a:latin typeface="FangSong"/>
                  <a:cs typeface="FangSong"/>
                </a:rPr>
                <a:t> 个测试样本中恰有     个被</a:t>
              </a:r>
              <a:r>
                <a:rPr lang="zh-CN" altLang="en-US" sz="2400" dirty="0">
                  <a:solidFill>
                    <a:srgbClr val="FF0000"/>
                  </a:solidFill>
                  <a:latin typeface="FangSong"/>
                  <a:cs typeface="FangSong"/>
                </a:rPr>
                <a:t>误分类</a:t>
              </a:r>
              <a:r>
                <a:rPr lang="zh-CN" altLang="en-US" sz="2400" dirty="0">
                  <a:solidFill>
                    <a:prstClr val="black"/>
                  </a:solidFill>
                  <a:latin typeface="FangSong"/>
                  <a:cs typeface="FangSong"/>
                </a:rPr>
                <a:t>，</a:t>
              </a:r>
              <a:endParaRPr lang="en-US" altLang="zh-CN" sz="2400" dirty="0">
                <a:solidFill>
                  <a:prstClr val="black"/>
                </a:solidFill>
                <a:latin typeface="FangSong"/>
                <a:cs typeface="FangSong"/>
              </a:endParaRPr>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419" y="2765722"/>
              <a:ext cx="2286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2677" y="2780362"/>
              <a:ext cx="2286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694" y="3074003"/>
              <a:ext cx="179151" cy="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5"/>
            <a:stretch>
              <a:fillRect/>
            </a:stretch>
          </p:blipFill>
          <p:spPr>
            <a:xfrm>
              <a:off x="6652468" y="3085701"/>
              <a:ext cx="717550" cy="305202"/>
            </a:xfrm>
            <a:prstGeom prst="rect">
              <a:avLst/>
            </a:prstGeom>
          </p:spPr>
        </p:pic>
      </p:grpSp>
      <p:sp>
        <p:nvSpPr>
          <p:cNvPr id="25" name="object 3"/>
          <p:cNvSpPr txBox="1"/>
          <p:nvPr/>
        </p:nvSpPr>
        <p:spPr>
          <a:xfrm>
            <a:off x="268912" y="3109102"/>
            <a:ext cx="8731250" cy="1107996"/>
          </a:xfrm>
          <a:prstGeom prst="rect">
            <a:avLst/>
          </a:prstGeom>
        </p:spPr>
        <p:txBody>
          <a:bodyPr vert="horz" wrap="square" lIns="0" tIns="0" rIns="0" bIns="0" rtlCol="0">
            <a:spAutoFit/>
          </a:bodyPr>
          <a:lstStyle/>
          <a:p>
            <a:pPr marL="355600" indent="-342900">
              <a:buFont typeface="Arial" charset="0"/>
              <a:buChar char="•"/>
            </a:pPr>
            <a:r>
              <a:rPr lang="zh-CN" altLang="en-US" sz="2400" dirty="0">
                <a:solidFill>
                  <a:prstClr val="black"/>
                </a:solidFill>
                <a:latin typeface="FangSong"/>
                <a:cs typeface="FangSong"/>
              </a:rPr>
              <a:t>假定测试</a:t>
            </a:r>
            <a:r>
              <a:rPr lang="zh-CN" altLang="en-US" sz="2400" dirty="0">
                <a:solidFill>
                  <a:prstClr val="black"/>
                </a:solidFill>
                <a:latin typeface="幼圆"/>
              </a:rPr>
              <a:t>样本从样本总体分布中</a:t>
            </a:r>
            <a:r>
              <a:rPr lang="zh-CN" altLang="en-US" sz="2400" dirty="0">
                <a:solidFill>
                  <a:srgbClr val="0000FF"/>
                </a:solidFill>
                <a:latin typeface="幼圆"/>
              </a:rPr>
              <a:t>独立采样</a:t>
            </a:r>
            <a:r>
              <a:rPr lang="zh-CN" altLang="en-US" sz="2400" dirty="0">
                <a:solidFill>
                  <a:prstClr val="black"/>
                </a:solidFill>
                <a:latin typeface="幼圆"/>
              </a:rPr>
              <a:t>而来</a:t>
            </a:r>
            <a:r>
              <a:rPr lang="zh-CN" altLang="en-US" sz="2400" dirty="0">
                <a:solidFill>
                  <a:prstClr val="black"/>
                </a:solidFill>
                <a:latin typeface="FangSong"/>
                <a:cs typeface="FangSong"/>
              </a:rPr>
              <a:t>，那么</a:t>
            </a:r>
            <a:r>
              <a:rPr lang="zh-CN" altLang="en-US" sz="2400" dirty="0">
                <a:solidFill>
                  <a:srgbClr val="C00000"/>
                </a:solidFill>
                <a:latin typeface="FangSong"/>
                <a:cs typeface="FangSong"/>
              </a:rPr>
              <a:t>泛化错误率</a:t>
            </a:r>
            <a:r>
              <a:rPr lang="zh-CN" altLang="en-US" sz="2400" dirty="0">
                <a:solidFill>
                  <a:prstClr val="black"/>
                </a:solidFill>
                <a:latin typeface="FangSong"/>
                <a:cs typeface="FangSong"/>
              </a:rPr>
              <a:t>为  的学习器将其中 </a:t>
            </a:r>
            <a:r>
              <a:rPr lang="en-US" altLang="zh-CN" sz="2400" dirty="0">
                <a:solidFill>
                  <a:srgbClr val="0000FF"/>
                </a:solidFill>
                <a:latin typeface="FangSong"/>
                <a:cs typeface="FangSong"/>
              </a:rPr>
              <a:t>m</a:t>
            </a:r>
            <a:r>
              <a:rPr lang="zh-CN" altLang="en-US" sz="2400" dirty="0">
                <a:solidFill>
                  <a:srgbClr val="0000FF"/>
                </a:solidFill>
                <a:latin typeface="FangSong"/>
                <a:cs typeface="FangSong"/>
              </a:rPr>
              <a:t>’个样本误分类</a:t>
            </a:r>
            <a:r>
              <a:rPr lang="zh-CN" altLang="en-US" sz="2400" dirty="0">
                <a:solidFill>
                  <a:prstClr val="black"/>
                </a:solidFill>
                <a:latin typeface="FangSong"/>
                <a:cs typeface="FangSong"/>
              </a:rPr>
              <a:t>、</a:t>
            </a:r>
            <a:r>
              <a:rPr lang="zh-CN" altLang="en-US" sz="2400" dirty="0">
                <a:solidFill>
                  <a:srgbClr val="C00000"/>
                </a:solidFill>
                <a:latin typeface="FangSong"/>
                <a:cs typeface="FangSong"/>
              </a:rPr>
              <a:t>其余样本正确分类</a:t>
            </a:r>
            <a:r>
              <a:rPr lang="zh-CN" altLang="en-US" sz="2400" dirty="0">
                <a:solidFill>
                  <a:prstClr val="black"/>
                </a:solidFill>
                <a:latin typeface="FangSong"/>
                <a:cs typeface="FangSong"/>
              </a:rPr>
              <a:t>的概率是：</a:t>
            </a:r>
            <a:endParaRPr lang="en-US" altLang="zh-CN" sz="2400" dirty="0">
              <a:solidFill>
                <a:prstClr val="black"/>
              </a:solidFill>
              <a:latin typeface="FangSong"/>
              <a:cs typeface="FangSong"/>
            </a:endParaRPr>
          </a:p>
        </p:txBody>
      </p:sp>
      <p:pic>
        <p:nvPicPr>
          <p:cNvPr id="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563993"/>
            <a:ext cx="2286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6"/>
          <a:stretch>
            <a:fillRect/>
          </a:stretch>
        </p:blipFill>
        <p:spPr>
          <a:xfrm>
            <a:off x="2183146" y="3850879"/>
            <a:ext cx="1682506" cy="351385"/>
          </a:xfrm>
          <a:prstGeom prst="rect">
            <a:avLst/>
          </a:prstGeom>
        </p:spPr>
      </p:pic>
      <p:sp>
        <p:nvSpPr>
          <p:cNvPr id="27" name="object 3"/>
          <p:cNvSpPr txBox="1"/>
          <p:nvPr/>
        </p:nvSpPr>
        <p:spPr>
          <a:xfrm>
            <a:off x="260350" y="4301536"/>
            <a:ext cx="8731250" cy="1107996"/>
          </a:xfrm>
          <a:prstGeom prst="rect">
            <a:avLst/>
          </a:prstGeom>
        </p:spPr>
        <p:txBody>
          <a:bodyPr vert="horz" wrap="square" lIns="0" tIns="0" rIns="0" bIns="0" rtlCol="0">
            <a:spAutoFit/>
          </a:bodyPr>
          <a:lstStyle/>
          <a:p>
            <a:pPr marL="355600" indent="-342900">
              <a:buFont typeface="Arial" charset="0"/>
              <a:buChar char="•"/>
            </a:pPr>
            <a:r>
              <a:rPr lang="zh-CN" altLang="en-US" sz="2400" dirty="0">
                <a:solidFill>
                  <a:prstClr val="black"/>
                </a:solidFill>
                <a:latin typeface="FangSong"/>
                <a:cs typeface="FangSong"/>
              </a:rPr>
              <a:t>由此可估算出其</a:t>
            </a:r>
            <a:r>
              <a:rPr lang="zh-CN" altLang="en-US" sz="2400" dirty="0">
                <a:solidFill>
                  <a:srgbClr val="FF0000"/>
                </a:solidFill>
                <a:latin typeface="FangSong"/>
                <a:cs typeface="FangSong"/>
              </a:rPr>
              <a:t>恰将</a:t>
            </a:r>
            <a:r>
              <a:rPr lang="zh-CN" altLang="en-US" sz="2400" dirty="0">
                <a:solidFill>
                  <a:prstClr val="black"/>
                </a:solidFill>
                <a:latin typeface="FangSong"/>
                <a:cs typeface="FangSong"/>
              </a:rPr>
              <a:t>      个样本误分类的概率如下：</a:t>
            </a:r>
            <a:endParaRPr lang="en-US" altLang="zh-CN" sz="2400" dirty="0">
              <a:solidFill>
                <a:prstClr val="black"/>
              </a:solidFill>
              <a:latin typeface="FangSong"/>
              <a:cs typeface="FangSong"/>
            </a:endParaRPr>
          </a:p>
          <a:p>
            <a:pPr marL="355600" indent="-342900">
              <a:buFont typeface="Arial" charset="0"/>
              <a:buChar char="•"/>
            </a:pPr>
            <a:endParaRPr lang="en-US" altLang="zh-CN" sz="2400" dirty="0">
              <a:solidFill>
                <a:prstClr val="black"/>
              </a:solidFill>
              <a:latin typeface="FangSong"/>
              <a:cs typeface="FangSong"/>
            </a:endParaRPr>
          </a:p>
          <a:p>
            <a:pPr marL="355600" indent="-342900">
              <a:buFont typeface="Arial" charset="0"/>
              <a:buChar char="•"/>
            </a:pPr>
            <a:endParaRPr lang="en-US" altLang="zh-CN" sz="2400" dirty="0">
              <a:solidFill>
                <a:prstClr val="black"/>
              </a:solidFill>
              <a:latin typeface="FangSong"/>
              <a:cs typeface="FangSong"/>
            </a:endParaRPr>
          </a:p>
        </p:txBody>
      </p:sp>
      <p:pic>
        <p:nvPicPr>
          <p:cNvPr id="28" name="图片 27"/>
          <p:cNvPicPr>
            <a:picLocks noChangeAspect="1"/>
          </p:cNvPicPr>
          <p:nvPr/>
        </p:nvPicPr>
        <p:blipFill>
          <a:blip r:embed="rId5"/>
          <a:stretch>
            <a:fillRect/>
          </a:stretch>
        </p:blipFill>
        <p:spPr>
          <a:xfrm>
            <a:off x="3437490" y="4367754"/>
            <a:ext cx="717550" cy="305202"/>
          </a:xfrm>
          <a:prstGeom prst="rect">
            <a:avLst/>
          </a:prstGeom>
        </p:spPr>
      </p:pic>
      <p:pic>
        <p:nvPicPr>
          <p:cNvPr id="10" name="图片 9"/>
          <p:cNvPicPr>
            <a:picLocks noChangeAspect="1"/>
          </p:cNvPicPr>
          <p:nvPr/>
        </p:nvPicPr>
        <p:blipFill>
          <a:blip r:embed="rId7"/>
          <a:stretch>
            <a:fillRect/>
          </a:stretch>
        </p:blipFill>
        <p:spPr>
          <a:xfrm>
            <a:off x="2183146" y="4648200"/>
            <a:ext cx="4241503" cy="784170"/>
          </a:xfrm>
          <a:prstGeom prst="rect">
            <a:avLst/>
          </a:prstGeom>
        </p:spPr>
      </p:pic>
      <p:sp>
        <p:nvSpPr>
          <p:cNvPr id="30" name="object 3"/>
          <p:cNvSpPr txBox="1"/>
          <p:nvPr/>
        </p:nvSpPr>
        <p:spPr>
          <a:xfrm>
            <a:off x="260350" y="5531642"/>
            <a:ext cx="8731250" cy="738664"/>
          </a:xfrm>
          <a:prstGeom prst="rect">
            <a:avLst/>
          </a:prstGeom>
        </p:spPr>
        <p:txBody>
          <a:bodyPr vert="horz" wrap="square" lIns="0" tIns="0" rIns="0" bIns="0" rtlCol="0">
            <a:spAutoFit/>
          </a:bodyPr>
          <a:lstStyle/>
          <a:p>
            <a:pPr marL="355600" indent="-342900">
              <a:buFont typeface="Arial" charset="0"/>
              <a:buChar char="•"/>
            </a:pPr>
            <a:r>
              <a:rPr lang="zh-CN" altLang="en-US" sz="2400" dirty="0">
                <a:solidFill>
                  <a:prstClr val="black"/>
                </a:solidFill>
                <a:latin typeface="FangSong"/>
                <a:cs typeface="FangSong"/>
              </a:rPr>
              <a:t>上式表达了在包含 </a:t>
            </a:r>
            <a:r>
              <a:rPr lang="en-US" altLang="zh-CN" sz="2400" dirty="0">
                <a:solidFill>
                  <a:prstClr val="black"/>
                </a:solidFill>
                <a:latin typeface="FangSong"/>
                <a:cs typeface="FangSong"/>
              </a:rPr>
              <a:t>m</a:t>
            </a:r>
            <a:r>
              <a:rPr lang="zh-CN" altLang="en-US" sz="2400" dirty="0">
                <a:solidFill>
                  <a:prstClr val="black"/>
                </a:solidFill>
                <a:latin typeface="FangSong"/>
                <a:cs typeface="FangSong"/>
              </a:rPr>
              <a:t> 个样本的测试集上，</a:t>
            </a:r>
            <a:r>
              <a:rPr lang="zh-CN" altLang="en-US" sz="2400" dirty="0">
                <a:solidFill>
                  <a:srgbClr val="C00000"/>
                </a:solidFill>
                <a:latin typeface="FangSong"/>
                <a:cs typeface="FangSong"/>
              </a:rPr>
              <a:t>泛化错误率为  的学习器被测得测试错误率为  的概率</a:t>
            </a:r>
            <a:r>
              <a:rPr lang="zh-CN" altLang="en-US" sz="2400" dirty="0">
                <a:solidFill>
                  <a:prstClr val="black"/>
                </a:solidFill>
                <a:latin typeface="FangSong"/>
                <a:cs typeface="FangSong"/>
              </a:rPr>
              <a:t>。（恰好是</a:t>
            </a:r>
            <a:r>
              <a:rPr lang="zh-CN" altLang="en-US" sz="2400" b="1" dirty="0">
                <a:solidFill>
                  <a:srgbClr val="FF0000"/>
                </a:solidFill>
                <a:latin typeface="FangSong"/>
                <a:cs typeface="FangSong"/>
              </a:rPr>
              <a:t>二项分布！</a:t>
            </a:r>
            <a:r>
              <a:rPr lang="zh-CN" altLang="en-US" sz="2400" dirty="0">
                <a:solidFill>
                  <a:prstClr val="black"/>
                </a:solidFill>
                <a:latin typeface="FangSong"/>
                <a:cs typeface="FangSong"/>
              </a:rPr>
              <a:t>）</a:t>
            </a:r>
            <a:endParaRPr lang="en-US" altLang="zh-CN" sz="2400" dirty="0">
              <a:solidFill>
                <a:prstClr val="black"/>
              </a:solidFill>
              <a:latin typeface="FangSong"/>
              <a:cs typeface="FangSong"/>
            </a:endParaRPr>
          </a:p>
        </p:txBody>
      </p:sp>
      <p:pic>
        <p:nvPicPr>
          <p:cNvPr id="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5597" y="5662849"/>
            <a:ext cx="2286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5943600"/>
            <a:ext cx="179151" cy="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直线箭头连接符 10">
            <a:extLst>
              <a:ext uri="{FF2B5EF4-FFF2-40B4-BE49-F238E27FC236}">
                <a16:creationId xmlns="" xmlns:a16="http://schemas.microsoft.com/office/drawing/2014/main" id="{9BDE2FCA-07CB-B34C-9245-6299F6CBD5F0}"/>
              </a:ext>
            </a:extLst>
          </p:cNvPr>
          <p:cNvCxnSpPr/>
          <p:nvPr/>
        </p:nvCxnSpPr>
        <p:spPr>
          <a:xfrm flipV="1">
            <a:off x="2616551" y="685800"/>
            <a:ext cx="209205" cy="50484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 xmlns:a16="http://schemas.microsoft.com/office/drawing/2014/main" id="{7C9BC286-868E-DA4B-9AE7-E17F71773824}"/>
              </a:ext>
            </a:extLst>
          </p:cNvPr>
          <p:cNvSpPr/>
          <p:nvPr/>
        </p:nvSpPr>
        <p:spPr>
          <a:xfrm>
            <a:off x="2356613" y="182705"/>
            <a:ext cx="2262158" cy="369332"/>
          </a:xfrm>
          <a:prstGeom prst="rect">
            <a:avLst/>
          </a:prstGeom>
          <a:ln>
            <a:solidFill>
              <a:srgbClr val="C00000"/>
            </a:solidFill>
          </a:ln>
        </p:spPr>
        <p:txBody>
          <a:bodyPr wrap="none">
            <a:spAutoFit/>
          </a:bodyPr>
          <a:lstStyle/>
          <a:p>
            <a:r>
              <a:rPr lang="zh-CN" altLang="en-US" dirty="0">
                <a:solidFill>
                  <a:srgbClr val="0000FF"/>
                </a:solidFill>
              </a:rPr>
              <a:t>未知，无法直接获得</a:t>
            </a:r>
            <a:endParaRPr lang="zh-CN" altLang="en-US" dirty="0"/>
          </a:p>
        </p:txBody>
      </p:sp>
      <p:sp>
        <p:nvSpPr>
          <p:cNvPr id="29" name="矩形 28">
            <a:extLst>
              <a:ext uri="{FF2B5EF4-FFF2-40B4-BE49-F238E27FC236}">
                <a16:creationId xmlns="" xmlns:a16="http://schemas.microsoft.com/office/drawing/2014/main" id="{C215CF2A-7C78-4B41-9296-410E444F4EB9}"/>
              </a:ext>
            </a:extLst>
          </p:cNvPr>
          <p:cNvSpPr/>
          <p:nvPr/>
        </p:nvSpPr>
        <p:spPr>
          <a:xfrm>
            <a:off x="4734439" y="192729"/>
            <a:ext cx="1338828" cy="369332"/>
          </a:xfrm>
          <a:prstGeom prst="rect">
            <a:avLst/>
          </a:prstGeom>
          <a:ln>
            <a:solidFill>
              <a:srgbClr val="C00000"/>
            </a:solidFill>
          </a:ln>
        </p:spPr>
        <p:txBody>
          <a:bodyPr wrap="none">
            <a:spAutoFit/>
          </a:bodyPr>
          <a:lstStyle/>
          <a:p>
            <a:r>
              <a:rPr lang="zh-CN" altLang="en-US" dirty="0">
                <a:solidFill>
                  <a:srgbClr val="0000FF"/>
                </a:solidFill>
              </a:rPr>
              <a:t>测试集结果</a:t>
            </a:r>
          </a:p>
        </p:txBody>
      </p:sp>
      <p:cxnSp>
        <p:nvCxnSpPr>
          <p:cNvPr id="33" name="直线箭头连接符 32">
            <a:extLst>
              <a:ext uri="{FF2B5EF4-FFF2-40B4-BE49-F238E27FC236}">
                <a16:creationId xmlns="" xmlns:a16="http://schemas.microsoft.com/office/drawing/2014/main" id="{4F14F997-000A-1648-A90B-4CF45EC1D07D}"/>
              </a:ext>
            </a:extLst>
          </p:cNvPr>
          <p:cNvCxnSpPr/>
          <p:nvPr/>
        </p:nvCxnSpPr>
        <p:spPr>
          <a:xfrm flipV="1">
            <a:off x="4809845" y="626787"/>
            <a:ext cx="209205" cy="50484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 xmlns:a16="http://schemas.microsoft.com/office/drawing/2014/main" id="{0BFEA453-B0ED-2241-96C9-99E1B8BF27CA}"/>
              </a:ext>
            </a:extLst>
          </p:cNvPr>
          <p:cNvSpPr/>
          <p:nvPr/>
        </p:nvSpPr>
        <p:spPr>
          <a:xfrm>
            <a:off x="6995369" y="203197"/>
            <a:ext cx="1569660" cy="369332"/>
          </a:xfrm>
          <a:prstGeom prst="rect">
            <a:avLst/>
          </a:prstGeom>
          <a:ln>
            <a:solidFill>
              <a:srgbClr val="C00000"/>
            </a:solidFill>
          </a:ln>
        </p:spPr>
        <p:txBody>
          <a:bodyPr wrap="none">
            <a:spAutoFit/>
          </a:bodyPr>
          <a:lstStyle/>
          <a:p>
            <a:r>
              <a:rPr lang="zh-CN" altLang="en-US" dirty="0">
                <a:solidFill>
                  <a:srgbClr val="0000FF"/>
                </a:solidFill>
              </a:rPr>
              <a:t>某个假设的值</a:t>
            </a:r>
          </a:p>
        </p:txBody>
      </p:sp>
      <p:cxnSp>
        <p:nvCxnSpPr>
          <p:cNvPr id="35" name="直线箭头连接符 34">
            <a:extLst>
              <a:ext uri="{FF2B5EF4-FFF2-40B4-BE49-F238E27FC236}">
                <a16:creationId xmlns="" xmlns:a16="http://schemas.microsoft.com/office/drawing/2014/main" id="{36701D30-056F-9541-A8D9-A5760BF87ECE}"/>
              </a:ext>
            </a:extLst>
          </p:cNvPr>
          <p:cNvCxnSpPr>
            <a:cxnSpLocks/>
          </p:cNvCxnSpPr>
          <p:nvPr/>
        </p:nvCxnSpPr>
        <p:spPr>
          <a:xfrm flipV="1">
            <a:off x="7337299" y="615368"/>
            <a:ext cx="292891" cy="93936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056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44033"/>
            <a:ext cx="2353649" cy="777874"/>
          </a:xfrm>
        </p:spPr>
        <p:txBody>
          <a:bodyPr/>
          <a:lstStyle/>
          <a:p>
            <a:r>
              <a:rPr lang="zh-CN" altLang="en-US" dirty="0"/>
              <a:t>二项检验</a:t>
            </a:r>
          </a:p>
        </p:txBody>
      </p:sp>
      <p:grpSp>
        <p:nvGrpSpPr>
          <p:cNvPr id="4" name="组 3"/>
          <p:cNvGrpSpPr/>
          <p:nvPr/>
        </p:nvGrpSpPr>
        <p:grpSpPr>
          <a:xfrm>
            <a:off x="609600" y="2019253"/>
            <a:ext cx="7263685" cy="3139321"/>
            <a:chOff x="762000" y="1600200"/>
            <a:chExt cx="7263685" cy="3139321"/>
          </a:xfrm>
        </p:grpSpPr>
        <p:grpSp>
          <p:nvGrpSpPr>
            <p:cNvPr id="6" name="组合 5"/>
            <p:cNvGrpSpPr/>
            <p:nvPr/>
          </p:nvGrpSpPr>
          <p:grpSpPr>
            <a:xfrm>
              <a:off x="762000" y="1600200"/>
              <a:ext cx="7263685" cy="3139321"/>
              <a:chOff x="798488" y="3124844"/>
              <a:chExt cx="7263685" cy="3139321"/>
            </a:xfrm>
          </p:grpSpPr>
          <p:sp>
            <p:nvSpPr>
              <p:cNvPr id="5" name="矩形 4"/>
              <p:cNvSpPr/>
              <p:nvPr/>
            </p:nvSpPr>
            <p:spPr>
              <a:xfrm>
                <a:off x="798488" y="3124844"/>
                <a:ext cx="7263685" cy="3139321"/>
              </a:xfrm>
              <a:prstGeom prst="rect">
                <a:avLst/>
              </a:prstGeom>
            </p:spPr>
            <p:txBody>
              <a:bodyPr wrap="square">
                <a:spAutoFit/>
              </a:bodyPr>
              <a:lstStyle/>
              <a:p>
                <a:r>
                  <a:rPr lang="zh-CN" altLang="en-US" sz="2200" dirty="0">
                    <a:solidFill>
                      <a:srgbClr val="0000FF"/>
                    </a:solidFill>
                    <a:latin typeface="幼圆"/>
                  </a:rPr>
                  <a:t>假设</a:t>
                </a:r>
                <a:r>
                  <a:rPr lang="en-US" altLang="zh-CN" sz="2200" dirty="0">
                    <a:solidFill>
                      <a:prstClr val="black"/>
                    </a:solidFill>
                    <a:latin typeface="幼圆"/>
                  </a:rPr>
                  <a:t>	   </a:t>
                </a:r>
                <a:r>
                  <a:rPr lang="zh-CN" altLang="en-US" sz="2200" dirty="0">
                    <a:solidFill>
                      <a:prstClr val="black"/>
                    </a:solidFill>
                    <a:latin typeface="幼圆"/>
                  </a:rPr>
                  <a:t>    </a:t>
                </a:r>
                <a:r>
                  <a:rPr lang="en-US" altLang="zh-CN" sz="2200" dirty="0">
                    <a:solidFill>
                      <a:prstClr val="black"/>
                    </a:solidFill>
                    <a:latin typeface="幼圆"/>
                  </a:rPr>
                  <a:t> ,</a:t>
                </a:r>
                <a:r>
                  <a:rPr lang="zh-CN" altLang="en-US" sz="2200" dirty="0">
                    <a:solidFill>
                      <a:prstClr val="black"/>
                    </a:solidFill>
                    <a:latin typeface="幼圆"/>
                  </a:rPr>
                  <a:t> 若</a:t>
                </a:r>
                <a:r>
                  <a:rPr lang="zh-CN" altLang="en-US" sz="2200" dirty="0">
                    <a:solidFill>
                      <a:srgbClr val="0000FF"/>
                    </a:solidFill>
                    <a:latin typeface="幼圆"/>
                  </a:rPr>
                  <a:t>测试错误率       小于</a:t>
                </a:r>
                <a:endParaRPr lang="en-US" altLang="zh-CN" sz="2200" dirty="0">
                  <a:solidFill>
                    <a:srgbClr val="0000FF"/>
                  </a:solidFill>
                  <a:latin typeface="幼圆"/>
                </a:endParaRPr>
              </a:p>
              <a:p>
                <a:pPr marL="325800" lvl="1"/>
                <a:endParaRPr lang="en-US" altLang="zh-CN" sz="2200" dirty="0">
                  <a:solidFill>
                    <a:prstClr val="black"/>
                  </a:solidFill>
                  <a:latin typeface="幼圆"/>
                </a:endParaRPr>
              </a:p>
              <a:p>
                <a:pPr indent="-131400"/>
                <a:endParaRPr lang="en-US" altLang="zh-CN" sz="2200" dirty="0">
                  <a:solidFill>
                    <a:prstClr val="black"/>
                  </a:solidFill>
                  <a:latin typeface="幼圆"/>
                </a:endParaRPr>
              </a:p>
              <a:p>
                <a:pPr indent="-131400"/>
                <a:endParaRPr lang="en-US" altLang="zh-CN" sz="2200" dirty="0">
                  <a:solidFill>
                    <a:prstClr val="black"/>
                  </a:solidFill>
                  <a:latin typeface="幼圆"/>
                </a:endParaRPr>
              </a:p>
              <a:p>
                <a:pPr indent="-131400"/>
                <a:r>
                  <a:rPr lang="zh-CN" altLang="en-US" sz="2200" dirty="0">
                    <a:solidFill>
                      <a:prstClr val="black"/>
                    </a:solidFill>
                    <a:latin typeface="幼圆"/>
                  </a:rPr>
                  <a:t>此时若</a:t>
                </a:r>
                <a:r>
                  <a:rPr lang="zh-CN" altLang="en-US" sz="2200" dirty="0">
                    <a:solidFill>
                      <a:srgbClr val="0000FF"/>
                    </a:solidFill>
                    <a:latin typeface="幼圆"/>
                  </a:rPr>
                  <a:t>测试错误率       </a:t>
                </a:r>
                <a:r>
                  <a:rPr lang="zh-CN" altLang="en-US" sz="2200" dirty="0">
                    <a:solidFill>
                      <a:prstClr val="black"/>
                    </a:solidFill>
                    <a:latin typeface="幼圆"/>
                  </a:rPr>
                  <a:t>小于</a:t>
                </a:r>
                <a:r>
                  <a:rPr lang="zh-CN" altLang="en-US" sz="2200" dirty="0">
                    <a:solidFill>
                      <a:srgbClr val="0000FF"/>
                    </a:solidFill>
                    <a:latin typeface="幼圆"/>
                  </a:rPr>
                  <a:t>临界值</a:t>
                </a:r>
                <a:r>
                  <a:rPr lang="zh-CN" altLang="en-US" sz="2200" dirty="0">
                    <a:solidFill>
                      <a:prstClr val="black"/>
                    </a:solidFill>
                    <a:latin typeface="幼圆"/>
                  </a:rPr>
                  <a:t>       根据二项检验有：</a:t>
                </a:r>
                <a:endParaRPr lang="en-US" altLang="zh-CN" sz="2200" dirty="0">
                  <a:solidFill>
                    <a:prstClr val="black"/>
                  </a:solidFill>
                  <a:latin typeface="幼圆"/>
                </a:endParaRPr>
              </a:p>
              <a:p>
                <a:pPr indent="-131400"/>
                <a:r>
                  <a:rPr lang="zh-CN" altLang="en-US" sz="2200" dirty="0">
                    <a:solidFill>
                      <a:prstClr val="black"/>
                    </a:solidFill>
                    <a:latin typeface="幼圆"/>
                  </a:rPr>
                  <a:t>     在      的</a:t>
                </a:r>
                <a:r>
                  <a:rPr lang="zh-CN" altLang="en-US" sz="2200" dirty="0">
                    <a:solidFill>
                      <a:srgbClr val="FF0000"/>
                    </a:solidFill>
                    <a:latin typeface="幼圆"/>
                  </a:rPr>
                  <a:t>显著度</a:t>
                </a:r>
                <a:r>
                  <a:rPr lang="zh-CN" altLang="en-US" sz="2200" dirty="0">
                    <a:solidFill>
                      <a:prstClr val="black"/>
                    </a:solidFill>
                    <a:latin typeface="幼圆"/>
                  </a:rPr>
                  <a:t>下，</a:t>
                </a:r>
                <a:r>
                  <a:rPr lang="zh-CN" altLang="en-US" sz="2200" dirty="0">
                    <a:solidFill>
                      <a:srgbClr val="FF0000"/>
                    </a:solidFill>
                    <a:latin typeface="幼圆"/>
                  </a:rPr>
                  <a:t>假设不能被拒绝</a:t>
                </a:r>
                <a:r>
                  <a:rPr lang="en-US" altLang="zh-CN" sz="2200" dirty="0">
                    <a:solidFill>
                      <a:prstClr val="black"/>
                    </a:solidFill>
                    <a:latin typeface="幼圆"/>
                  </a:rPr>
                  <a:t>, </a:t>
                </a:r>
                <a:r>
                  <a:rPr lang="zh-CN" altLang="en-US" sz="2200" dirty="0">
                    <a:solidFill>
                      <a:prstClr val="black"/>
                    </a:solidFill>
                    <a:latin typeface="幼圆"/>
                  </a:rPr>
                  <a:t>也即能以</a:t>
                </a:r>
                <a:endParaRPr lang="en-US" altLang="zh-CN" sz="2200" dirty="0">
                  <a:solidFill>
                    <a:prstClr val="black"/>
                  </a:solidFill>
                  <a:latin typeface="幼圆"/>
                </a:endParaRPr>
              </a:p>
              <a:p>
                <a:pPr indent="-131400"/>
                <a:r>
                  <a:rPr lang="zh-CN" altLang="en-US" sz="2200" dirty="0">
                    <a:solidFill>
                      <a:prstClr val="black"/>
                    </a:solidFill>
                    <a:latin typeface="幼圆"/>
                  </a:rPr>
                  <a:t>的</a:t>
                </a:r>
                <a:r>
                  <a:rPr lang="zh-CN" altLang="en-US" sz="2200" dirty="0">
                    <a:solidFill>
                      <a:srgbClr val="0000FF"/>
                    </a:solidFill>
                    <a:latin typeface="幼圆"/>
                  </a:rPr>
                  <a:t>置信度</a:t>
                </a:r>
                <a:r>
                  <a:rPr lang="zh-CN" altLang="en-US" sz="2200" dirty="0">
                    <a:solidFill>
                      <a:prstClr val="black"/>
                    </a:solidFill>
                    <a:latin typeface="幼圆"/>
                  </a:rPr>
                  <a:t>认为，模型的泛化错误率</a:t>
                </a:r>
                <a:r>
                  <a:rPr lang="zh-CN" altLang="en-US" sz="2200" dirty="0">
                    <a:solidFill>
                      <a:srgbClr val="FF0000"/>
                    </a:solidFill>
                    <a:latin typeface="幼圆"/>
                  </a:rPr>
                  <a:t>不大于</a:t>
                </a:r>
                <a:r>
                  <a:rPr lang="zh-CN" altLang="en-US" sz="2200" dirty="0">
                    <a:solidFill>
                      <a:prstClr val="black"/>
                    </a:solidFill>
                    <a:latin typeface="幼圆"/>
                  </a:rPr>
                  <a:t>     </a:t>
                </a:r>
                <a:r>
                  <a:rPr lang="en-US" altLang="zh-CN" sz="2200" dirty="0">
                    <a:solidFill>
                      <a:prstClr val="black"/>
                    </a:solidFill>
                    <a:latin typeface="幼圆"/>
                  </a:rPr>
                  <a:t>.</a:t>
                </a:r>
                <a:r>
                  <a:rPr lang="zh-CN" altLang="en-US" sz="2200" dirty="0">
                    <a:solidFill>
                      <a:prstClr val="black"/>
                    </a:solidFill>
                    <a:latin typeface="幼圆"/>
                  </a:rPr>
                  <a:t> </a:t>
                </a:r>
                <a:r>
                  <a:rPr lang="en-US" altLang="zh-CN" sz="2200" b="1" dirty="0">
                    <a:solidFill>
                      <a:srgbClr val="FF0000"/>
                    </a:solidFill>
                    <a:latin typeface="幼圆"/>
                  </a:rPr>
                  <a:t>(</a:t>
                </a:r>
                <a:r>
                  <a:rPr lang="zh-CN" altLang="en-US" sz="2200" b="1" dirty="0">
                    <a:solidFill>
                      <a:srgbClr val="FF0000"/>
                    </a:solidFill>
                    <a:latin typeface="幼圆"/>
                  </a:rPr>
                  <a:t>以     的置信度认为学习器的泛化错误率大于      </a:t>
                </a:r>
                <a:r>
                  <a:rPr lang="en-US" altLang="zh-CN" sz="2200" b="1" dirty="0">
                    <a:solidFill>
                      <a:srgbClr val="FF0000"/>
                    </a:solidFill>
                    <a:latin typeface="幼圆"/>
                  </a:rPr>
                  <a:t>)</a:t>
                </a:r>
              </a:p>
              <a:p>
                <a:pPr indent="-131400"/>
                <a:endParaRPr lang="en-US" altLang="zh-CN" sz="2200" dirty="0">
                  <a:solidFill>
                    <a:prstClr val="black"/>
                  </a:solidFill>
                  <a:latin typeface="幼圆"/>
                </a:endParaRP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0812" y="3202117"/>
                <a:ext cx="840109" cy="34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509" y="4913888"/>
                <a:ext cx="234357" cy="208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366" y="4874842"/>
                <a:ext cx="807357" cy="309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127" y="5205128"/>
                <a:ext cx="337386" cy="337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888" y="3654358"/>
                <a:ext cx="5129077" cy="75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402" y="3735516"/>
              <a:ext cx="234357" cy="208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7466" y="4017870"/>
              <a:ext cx="337386" cy="337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2998905"/>
              <a:ext cx="179151" cy="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矩形 6">
            <a:extLst>
              <a:ext uri="{FF2B5EF4-FFF2-40B4-BE49-F238E27FC236}">
                <a16:creationId xmlns="" xmlns:a16="http://schemas.microsoft.com/office/drawing/2014/main" id="{F2882D00-A3B4-F241-9365-46F8DCB1F969}"/>
              </a:ext>
            </a:extLst>
          </p:cNvPr>
          <p:cNvSpPr/>
          <p:nvPr/>
        </p:nvSpPr>
        <p:spPr>
          <a:xfrm>
            <a:off x="2895600" y="3086053"/>
            <a:ext cx="1143000" cy="21465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Picture 3">
            <a:extLst>
              <a:ext uri="{FF2B5EF4-FFF2-40B4-BE49-F238E27FC236}">
                <a16:creationId xmlns="" xmlns:a16="http://schemas.microsoft.com/office/drawing/2014/main" id="{9786B4FE-2674-5E40-AF3E-626D7019D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2071243"/>
            <a:ext cx="179151" cy="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a:extLst>
              <a:ext uri="{FF2B5EF4-FFF2-40B4-BE49-F238E27FC236}">
                <a16:creationId xmlns="" xmlns:a16="http://schemas.microsoft.com/office/drawing/2014/main" id="{CEAA56C8-2FBA-F44E-BAF9-5F9E7B43842B}"/>
              </a:ext>
            </a:extLst>
          </p:cNvPr>
          <p:cNvPicPr>
            <a:picLocks noChangeAspect="1"/>
          </p:cNvPicPr>
          <p:nvPr/>
        </p:nvPicPr>
        <p:blipFill>
          <a:blip r:embed="rId8"/>
          <a:stretch>
            <a:fillRect/>
          </a:stretch>
        </p:blipFill>
        <p:spPr>
          <a:xfrm>
            <a:off x="5105400" y="3485311"/>
            <a:ext cx="178084" cy="249316"/>
          </a:xfrm>
          <a:prstGeom prst="rect">
            <a:avLst/>
          </a:prstGeom>
        </p:spPr>
      </p:pic>
      <p:sp>
        <p:nvSpPr>
          <p:cNvPr id="3" name="矩形 2">
            <a:extLst>
              <a:ext uri="{FF2B5EF4-FFF2-40B4-BE49-F238E27FC236}">
                <a16:creationId xmlns="" xmlns:a16="http://schemas.microsoft.com/office/drawing/2014/main" id="{24812E0A-2113-1748-A95D-F68CC1774EC8}"/>
              </a:ext>
            </a:extLst>
          </p:cNvPr>
          <p:cNvSpPr/>
          <p:nvPr/>
        </p:nvSpPr>
        <p:spPr>
          <a:xfrm>
            <a:off x="1981200" y="1179969"/>
            <a:ext cx="6553200" cy="461665"/>
          </a:xfrm>
          <a:prstGeom prst="rect">
            <a:avLst/>
          </a:prstGeom>
        </p:spPr>
        <p:txBody>
          <a:bodyPr wrap="square">
            <a:spAutoFit/>
          </a:bodyPr>
          <a:lstStyle/>
          <a:p>
            <a:r>
              <a:rPr lang="zh-CN" altLang="en-US" sz="2400" dirty="0">
                <a:solidFill>
                  <a:srgbClr val="333333"/>
                </a:solidFill>
                <a:latin typeface="Arial" panose="020B0604020202020204" pitchFamily="34" charset="0"/>
              </a:rPr>
              <a:t>则在</a:t>
            </a:r>
            <a:r>
              <a:rPr lang="en-US" altLang="zh-CN" sz="2400" b="1" dirty="0">
                <a:solidFill>
                  <a:srgbClr val="C00000"/>
                </a:solidFill>
                <a:latin typeface="MJXc-TeX-main-R"/>
              </a:rPr>
              <a:t>1−</a:t>
            </a:r>
            <a:r>
              <a:rPr lang="el-GR" altLang="zh-CN" sz="2400" b="1" dirty="0">
                <a:solidFill>
                  <a:srgbClr val="C00000"/>
                </a:solidFill>
                <a:latin typeface="MJXc-TeX-math-I"/>
              </a:rPr>
              <a:t>α</a:t>
            </a:r>
            <a:r>
              <a:rPr lang="zh-CN" altLang="en-US" sz="2400" dirty="0">
                <a:solidFill>
                  <a:srgbClr val="333333"/>
                </a:solidFill>
                <a:latin typeface="Arial" panose="020B0604020202020204" pitchFamily="34" charset="0"/>
              </a:rPr>
              <a:t>的概率内所能观测到的最大错误率如下</a:t>
            </a:r>
            <a:endParaRPr lang="zh-CN" altLang="en-US" sz="2400" dirty="0"/>
          </a:p>
        </p:txBody>
      </p:sp>
    </p:spTree>
    <p:extLst>
      <p:ext uri="{BB962C8B-B14F-4D97-AF65-F5344CB8AC3E}">
        <p14:creationId xmlns:p14="http://schemas.microsoft.com/office/powerpoint/2010/main" val="659004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44033"/>
            <a:ext cx="2353649" cy="777874"/>
          </a:xfrm>
        </p:spPr>
        <p:txBody>
          <a:bodyPr/>
          <a:lstStyle/>
          <a:p>
            <a:r>
              <a:rPr lang="zh-CN" altLang="en-US" dirty="0"/>
              <a:t>二项检验</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984244"/>
            <a:ext cx="3276600" cy="2787448"/>
          </a:xfrm>
          <a:prstGeom prst="rect">
            <a:avLst/>
          </a:prstGeom>
        </p:spPr>
      </p:pic>
      <p:sp>
        <p:nvSpPr>
          <p:cNvPr id="8" name="矩形 7">
            <a:extLst>
              <a:ext uri="{FF2B5EF4-FFF2-40B4-BE49-F238E27FC236}">
                <a16:creationId xmlns="" xmlns:a16="http://schemas.microsoft.com/office/drawing/2014/main" id="{693EA0E6-AF58-AA41-8C27-7DFFDEB89C32}"/>
              </a:ext>
            </a:extLst>
          </p:cNvPr>
          <p:cNvSpPr/>
          <p:nvPr/>
        </p:nvSpPr>
        <p:spPr>
          <a:xfrm>
            <a:off x="3276600" y="1376064"/>
            <a:ext cx="5562600" cy="2677656"/>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prstClr val="black"/>
                </a:solidFill>
                <a:latin typeface="幼圆"/>
              </a:rPr>
              <a:t>错误分类 </a:t>
            </a:r>
            <a:r>
              <a:rPr lang="en-US" altLang="zh-CN" sz="2400" dirty="0">
                <a:solidFill>
                  <a:prstClr val="black"/>
                </a:solidFill>
                <a:latin typeface="幼圆"/>
              </a:rPr>
              <a:t>3</a:t>
            </a:r>
            <a:r>
              <a:rPr lang="zh-CN" altLang="en-US" sz="2400" dirty="0">
                <a:solidFill>
                  <a:prstClr val="black"/>
                </a:solidFill>
                <a:latin typeface="幼圆"/>
              </a:rPr>
              <a:t>个样本的概率比较大；</a:t>
            </a:r>
            <a:endParaRPr lang="en-US" altLang="zh-CN" sz="2400" dirty="0">
              <a:solidFill>
                <a:prstClr val="black"/>
              </a:solidFill>
              <a:latin typeface="幼圆"/>
            </a:endParaRPr>
          </a:p>
          <a:p>
            <a:pPr marL="342900" indent="-342900">
              <a:buFont typeface="Arial" panose="020B0604020202020204" pitchFamily="34" charset="0"/>
              <a:buChar char="•"/>
            </a:pPr>
            <a:r>
              <a:rPr lang="zh-CN" altLang="en-US" sz="2400" dirty="0"/>
              <a:t>错误分类出</a:t>
            </a:r>
            <a:r>
              <a:rPr lang="en-US" altLang="zh-CN" sz="2400" dirty="0"/>
              <a:t>4</a:t>
            </a:r>
            <a:r>
              <a:rPr lang="zh-CN" altLang="en-US" sz="2400" dirty="0"/>
              <a:t>、</a:t>
            </a:r>
            <a:r>
              <a:rPr lang="en-US" altLang="zh-CN" sz="2400" dirty="0"/>
              <a:t>5</a:t>
            </a:r>
            <a:r>
              <a:rPr lang="zh-CN" altLang="en-US" sz="2400" dirty="0"/>
              <a:t>、</a:t>
            </a:r>
            <a:r>
              <a:rPr lang="en-US" altLang="zh-CN" sz="2400" dirty="0"/>
              <a:t>6</a:t>
            </a:r>
            <a:r>
              <a:rPr lang="zh-CN" altLang="en-US" sz="2400" dirty="0"/>
              <a:t>个甚至更多的概率会比较小。</a:t>
            </a:r>
            <a:endParaRPr lang="en-US" altLang="zh-CN" sz="2400" dirty="0"/>
          </a:p>
          <a:p>
            <a:pPr marL="342900" indent="-342900">
              <a:buFont typeface="Arial" panose="020B0604020202020204" pitchFamily="34" charset="0"/>
              <a:buChar char="•"/>
            </a:pPr>
            <a:r>
              <a:rPr lang="zh-CN" altLang="en-US" sz="2400" dirty="0"/>
              <a:t>假设检验即为检验“</a:t>
            </a:r>
            <a:r>
              <a:rPr lang="zh-CN" altLang="en-US" sz="2400" b="1" dirty="0">
                <a:solidFill>
                  <a:srgbClr val="C00000"/>
                </a:solidFill>
              </a:rPr>
              <a:t>泛化错误率是否不大于</a:t>
            </a:r>
            <a:r>
              <a:rPr lang="en-US" altLang="zh-CN" sz="2400" b="1" dirty="0">
                <a:solidFill>
                  <a:srgbClr val="C00000"/>
                </a:solidFill>
              </a:rPr>
              <a:t>0.3</a:t>
            </a:r>
            <a:r>
              <a:rPr lang="en-US" altLang="zh-CN" sz="2400" dirty="0"/>
              <a:t>”</a:t>
            </a:r>
            <a:r>
              <a:rPr lang="zh-CN" altLang="en-US" sz="2400" dirty="0"/>
              <a:t>这一判断。于是对错误分类出</a:t>
            </a:r>
            <a:r>
              <a:rPr lang="en-US" altLang="zh-CN" sz="2400" dirty="0"/>
              <a:t>4</a:t>
            </a:r>
            <a:r>
              <a:rPr lang="zh-CN" altLang="en-US" sz="2400" dirty="0"/>
              <a:t>个、</a:t>
            </a:r>
            <a:r>
              <a:rPr lang="en-US" altLang="zh-CN" sz="2400" dirty="0"/>
              <a:t>5</a:t>
            </a:r>
            <a:r>
              <a:rPr lang="zh-CN" altLang="en-US" sz="2400" dirty="0"/>
              <a:t>个</a:t>
            </a:r>
            <a:r>
              <a:rPr lang="en-US" altLang="zh-CN" sz="2400" dirty="0"/>
              <a:t>…10</a:t>
            </a:r>
            <a:r>
              <a:rPr lang="zh-CN" altLang="en-US" sz="2400" dirty="0"/>
              <a:t>个等</a:t>
            </a:r>
            <a:r>
              <a:rPr lang="en-US" altLang="zh-CN" sz="2400" dirty="0"/>
              <a:t>7</a:t>
            </a:r>
            <a:r>
              <a:rPr lang="zh-CN" altLang="en-US" sz="2400" dirty="0"/>
              <a:t>种情况的概率进行求和：</a:t>
            </a:r>
          </a:p>
        </p:txBody>
      </p:sp>
      <p:sp>
        <p:nvSpPr>
          <p:cNvPr id="21" name="矩形 20">
            <a:extLst>
              <a:ext uri="{FF2B5EF4-FFF2-40B4-BE49-F238E27FC236}">
                <a16:creationId xmlns="" xmlns:a16="http://schemas.microsoft.com/office/drawing/2014/main" id="{2741F937-5544-A04C-B64D-1FD229285E05}"/>
              </a:ext>
            </a:extLst>
          </p:cNvPr>
          <p:cNvSpPr/>
          <p:nvPr/>
        </p:nvSpPr>
        <p:spPr>
          <a:xfrm>
            <a:off x="3810000" y="914400"/>
            <a:ext cx="2331087" cy="461665"/>
          </a:xfrm>
          <a:prstGeom prst="rect">
            <a:avLst/>
          </a:prstGeom>
        </p:spPr>
        <p:txBody>
          <a:bodyPr wrap="none">
            <a:spAutoFit/>
          </a:bodyPr>
          <a:lstStyle/>
          <a:p>
            <a:r>
              <a:rPr lang="en-US" altLang="zh-CN" sz="2400" b="1" dirty="0">
                <a:solidFill>
                  <a:srgbClr val="FF0000"/>
                </a:solidFill>
                <a:latin typeface="幼圆"/>
              </a:rPr>
              <a:t>=</a:t>
            </a:r>
            <a:r>
              <a:rPr lang="zh-CN" altLang="en-US" sz="2400" b="1" dirty="0">
                <a:solidFill>
                  <a:srgbClr val="FF0000"/>
                </a:solidFill>
                <a:latin typeface="幼圆"/>
              </a:rPr>
              <a:t> </a:t>
            </a:r>
            <a:r>
              <a:rPr lang="en-US" altLang="zh-CN" sz="2400" b="1" dirty="0">
                <a:solidFill>
                  <a:srgbClr val="FF0000"/>
                </a:solidFill>
                <a:latin typeface="幼圆"/>
              </a:rPr>
              <a:t>0.3,</a:t>
            </a:r>
            <a:r>
              <a:rPr lang="zh-CN" altLang="en-US" sz="2400" b="1" dirty="0">
                <a:solidFill>
                  <a:srgbClr val="FF0000"/>
                </a:solidFill>
                <a:latin typeface="幼圆"/>
              </a:rPr>
              <a:t> </a:t>
            </a:r>
            <a:r>
              <a:rPr lang="en-US" altLang="zh-CN" sz="2400" b="1" dirty="0">
                <a:solidFill>
                  <a:srgbClr val="FF0000"/>
                </a:solidFill>
                <a:latin typeface="幼圆"/>
              </a:rPr>
              <a:t>m</a:t>
            </a:r>
            <a:r>
              <a:rPr lang="zh-CN" altLang="en-US" sz="2400" b="1" dirty="0">
                <a:solidFill>
                  <a:srgbClr val="FF0000"/>
                </a:solidFill>
                <a:latin typeface="幼圆"/>
              </a:rPr>
              <a:t> </a:t>
            </a:r>
            <a:r>
              <a:rPr lang="en-US" altLang="zh-CN" sz="2400" b="1" dirty="0">
                <a:solidFill>
                  <a:srgbClr val="FF0000"/>
                </a:solidFill>
                <a:latin typeface="幼圆"/>
              </a:rPr>
              <a:t>=</a:t>
            </a:r>
            <a:r>
              <a:rPr lang="zh-CN" altLang="en-US" sz="2400" b="1" dirty="0">
                <a:solidFill>
                  <a:srgbClr val="FF0000"/>
                </a:solidFill>
                <a:latin typeface="幼圆"/>
              </a:rPr>
              <a:t> </a:t>
            </a:r>
            <a:r>
              <a:rPr lang="en-US" altLang="zh-CN" sz="2400" b="1" dirty="0">
                <a:solidFill>
                  <a:srgbClr val="FF0000"/>
                </a:solidFill>
                <a:latin typeface="幼圆"/>
              </a:rPr>
              <a:t>10</a:t>
            </a:r>
            <a:r>
              <a:rPr lang="zh-CN" altLang="en-US" sz="2400" b="1" dirty="0">
                <a:solidFill>
                  <a:srgbClr val="FF0000"/>
                </a:solidFill>
                <a:latin typeface="幼圆"/>
              </a:rPr>
              <a:t> </a:t>
            </a:r>
            <a:endParaRPr lang="zh-CN" altLang="en-US" sz="2400" b="1" dirty="0">
              <a:solidFill>
                <a:srgbClr val="FF0000"/>
              </a:solidFill>
            </a:endParaRPr>
          </a:p>
        </p:txBody>
      </p:sp>
      <p:pic>
        <p:nvPicPr>
          <p:cNvPr id="22" name="图片 21">
            <a:extLst>
              <a:ext uri="{FF2B5EF4-FFF2-40B4-BE49-F238E27FC236}">
                <a16:creationId xmlns="" xmlns:a16="http://schemas.microsoft.com/office/drawing/2014/main" id="{DA4C42D9-3201-BB40-A69B-93AA8B796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50" y="3600203"/>
            <a:ext cx="1155700" cy="763398"/>
          </a:xfrm>
          <a:prstGeom prst="rect">
            <a:avLst/>
          </a:prstGeom>
        </p:spPr>
      </p:pic>
      <p:cxnSp>
        <p:nvCxnSpPr>
          <p:cNvPr id="24" name="直线箭头连接符 23">
            <a:extLst>
              <a:ext uri="{FF2B5EF4-FFF2-40B4-BE49-F238E27FC236}">
                <a16:creationId xmlns="" xmlns:a16="http://schemas.microsoft.com/office/drawing/2014/main" id="{9DD274B5-B034-A645-94CE-B9F764A46259}"/>
              </a:ext>
            </a:extLst>
          </p:cNvPr>
          <p:cNvCxnSpPr/>
          <p:nvPr/>
        </p:nvCxnSpPr>
        <p:spPr>
          <a:xfrm flipH="1" flipV="1">
            <a:off x="1600200" y="1143000"/>
            <a:ext cx="167640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 xmlns:a16="http://schemas.microsoft.com/office/drawing/2014/main" id="{157B42CE-0D12-4943-97D2-CFB9E073A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560" y="4436409"/>
            <a:ext cx="346669" cy="294669"/>
          </a:xfrm>
          <a:prstGeom prst="rect">
            <a:avLst/>
          </a:prstGeom>
        </p:spPr>
      </p:pic>
      <p:sp>
        <p:nvSpPr>
          <p:cNvPr id="27" name="矩形 26">
            <a:extLst>
              <a:ext uri="{FF2B5EF4-FFF2-40B4-BE49-F238E27FC236}">
                <a16:creationId xmlns="" xmlns:a16="http://schemas.microsoft.com/office/drawing/2014/main" id="{EFECC9F0-AE7A-324E-847D-89E92ABBE571}"/>
              </a:ext>
            </a:extLst>
          </p:cNvPr>
          <p:cNvSpPr/>
          <p:nvPr/>
        </p:nvSpPr>
        <p:spPr>
          <a:xfrm>
            <a:off x="611229" y="4363601"/>
            <a:ext cx="8153400" cy="1200329"/>
          </a:xfrm>
          <a:prstGeom prst="rect">
            <a:avLst/>
          </a:prstGeom>
        </p:spPr>
        <p:txBody>
          <a:bodyPr wrap="square">
            <a:spAutoFit/>
          </a:bodyPr>
          <a:lstStyle/>
          <a:p>
            <a:r>
              <a:rPr lang="zh-CN" altLang="en-US" sz="2400" dirty="0">
                <a:solidFill>
                  <a:srgbClr val="444444"/>
                </a:solidFill>
                <a:latin typeface="Times New Roman" panose="02020603050405020304" pitchFamily="18" charset="0"/>
                <a:ea typeface="PingFangSC-Regular" panose="020B0400000000000000" pitchFamily="34" charset="-122"/>
                <a:cs typeface="Times New Roman" panose="02020603050405020304" pitchFamily="18" charset="0"/>
              </a:rPr>
              <a:t>是否大于</a:t>
            </a:r>
            <a:r>
              <a:rPr lang="en-US" altLang="zh-CN" sz="2400" dirty="0">
                <a:solidFill>
                  <a:srgbClr val="444444"/>
                </a:solidFill>
                <a:latin typeface="Times New Roman" panose="02020603050405020304" pitchFamily="18" charset="0"/>
                <a:ea typeface="PingFangSC-Regular" panose="020B0400000000000000" pitchFamily="34" charset="-122"/>
                <a:cs typeface="Times New Roman" panose="02020603050405020304" pitchFamily="18" charset="0"/>
              </a:rPr>
              <a:t>0.05</a:t>
            </a:r>
            <a:r>
              <a:rPr lang="zh-CN" altLang="en-US" sz="2400" dirty="0">
                <a:solidFill>
                  <a:srgbClr val="444444"/>
                </a:solidFill>
                <a:latin typeface="Times New Roman" panose="02020603050405020304" pitchFamily="18" charset="0"/>
                <a:ea typeface="PingFangSC-Regular" panose="020B0400000000000000" pitchFamily="34" charset="-122"/>
                <a:cs typeface="Times New Roman" panose="02020603050405020304" pitchFamily="18" charset="0"/>
              </a:rPr>
              <a:t>或</a:t>
            </a:r>
            <a:r>
              <a:rPr lang="en-US" altLang="zh-CN" sz="2400" dirty="0">
                <a:solidFill>
                  <a:srgbClr val="444444"/>
                </a:solidFill>
                <a:latin typeface="Times New Roman" panose="02020603050405020304" pitchFamily="18" charset="0"/>
                <a:ea typeface="PingFangSC-Regular" panose="020B0400000000000000" pitchFamily="34" charset="-122"/>
                <a:cs typeface="Times New Roman" panose="02020603050405020304" pitchFamily="18" charset="0"/>
              </a:rPr>
              <a:t>0.1</a:t>
            </a:r>
            <a:r>
              <a:rPr lang="zh-CN" altLang="en-US" sz="2400" dirty="0">
                <a:solidFill>
                  <a:srgbClr val="444444"/>
                </a:solidFill>
                <a:latin typeface="Times New Roman" panose="02020603050405020304" pitchFamily="18" charset="0"/>
                <a:ea typeface="PingFangSC-Regular" panose="020B0400000000000000" pitchFamily="34" charset="-122"/>
                <a:cs typeface="Times New Roman" panose="02020603050405020304" pitchFamily="18" charset="0"/>
              </a:rPr>
              <a:t>（</a:t>
            </a:r>
            <a:r>
              <a:rPr lang="zh-CN" altLang="en-US" sz="2400" b="1" dirty="0">
                <a:solidFill>
                  <a:srgbClr val="0000FF"/>
                </a:solidFill>
                <a:latin typeface="Times New Roman" panose="02020603050405020304" pitchFamily="18" charset="0"/>
                <a:ea typeface="PingFangSC-Regular" panose="020B0400000000000000" pitchFamily="34" charset="-122"/>
                <a:cs typeface="Times New Roman" panose="02020603050405020304" pitchFamily="18" charset="0"/>
              </a:rPr>
              <a:t>显著度</a:t>
            </a:r>
            <a:r>
              <a:rPr lang="zh-CN" altLang="en-US" sz="2400" dirty="0">
                <a:solidFill>
                  <a:srgbClr val="444444"/>
                </a:solidFill>
                <a:latin typeface="Times New Roman" panose="02020603050405020304" pitchFamily="18" charset="0"/>
                <a:ea typeface="PingFangSC-Regular" panose="020B0400000000000000" pitchFamily="34" charset="-122"/>
                <a:cs typeface="Times New Roman" panose="02020603050405020304" pitchFamily="18" charset="0"/>
              </a:rPr>
              <a:t>），如果</a:t>
            </a:r>
            <a:r>
              <a:rPr lang="zh-CN" altLang="en-US" sz="2400" dirty="0">
                <a:solidFill>
                  <a:srgbClr val="FF0000"/>
                </a:solidFill>
                <a:latin typeface="Times New Roman" panose="02020603050405020304" pitchFamily="18" charset="0"/>
                <a:ea typeface="PingFangSC-Regular" panose="020B0400000000000000" pitchFamily="34" charset="-122"/>
                <a:cs typeface="Times New Roman" panose="02020603050405020304" pitchFamily="18" charset="0"/>
              </a:rPr>
              <a:t>大于则拒绝假设</a:t>
            </a:r>
            <a:r>
              <a:rPr lang="zh-CN" altLang="en-US" sz="2400" dirty="0">
                <a:solidFill>
                  <a:srgbClr val="444444"/>
                </a:solidFill>
                <a:latin typeface="Times New Roman" panose="02020603050405020304" pitchFamily="18" charset="0"/>
                <a:ea typeface="PingFangSC-Regular" panose="020B0400000000000000" pitchFamily="34" charset="-122"/>
                <a:cs typeface="Times New Roman" panose="02020603050405020304" pitchFamily="18" charset="0"/>
              </a:rPr>
              <a:t>，认为</a:t>
            </a:r>
            <a:r>
              <a:rPr lang="zh-CN" altLang="en-US" sz="2400" dirty="0">
                <a:solidFill>
                  <a:srgbClr val="FF0000"/>
                </a:solidFill>
                <a:latin typeface="Times New Roman" panose="02020603050405020304" pitchFamily="18" charset="0"/>
                <a:ea typeface="PingFangSC-Regular" panose="020B0400000000000000" pitchFamily="34" charset="-122"/>
                <a:cs typeface="Times New Roman" panose="02020603050405020304" pitchFamily="18" charset="0"/>
              </a:rPr>
              <a:t>该假设错误率大于</a:t>
            </a:r>
            <a:r>
              <a:rPr lang="en-US" altLang="zh-CN" sz="2400" dirty="0">
                <a:solidFill>
                  <a:srgbClr val="FF0000"/>
                </a:solidFill>
                <a:latin typeface="Times New Roman" panose="02020603050405020304" pitchFamily="18" charset="0"/>
                <a:ea typeface="PingFangSC-Regular" panose="020B0400000000000000" pitchFamily="34" charset="-122"/>
                <a:cs typeface="Times New Roman" panose="02020603050405020304" pitchFamily="18" charset="0"/>
              </a:rPr>
              <a:t>0.3</a:t>
            </a:r>
            <a:r>
              <a:rPr lang="zh-CN" altLang="en-US" sz="2400" dirty="0">
                <a:solidFill>
                  <a:srgbClr val="444444"/>
                </a:solidFill>
                <a:latin typeface="Times New Roman" panose="02020603050405020304" pitchFamily="18" charset="0"/>
                <a:ea typeface="PingFangSC-Regular" panose="020B0400000000000000" pitchFamily="34" charset="-122"/>
                <a:cs typeface="Times New Roman" panose="02020603050405020304" pitchFamily="18" charset="0"/>
              </a:rPr>
              <a:t>；</a:t>
            </a:r>
            <a:endParaRPr lang="en-US" altLang="zh-CN" sz="2400" dirty="0">
              <a:solidFill>
                <a:srgbClr val="444444"/>
              </a:solidFill>
              <a:latin typeface="Times New Roman" panose="02020603050405020304" pitchFamily="18" charset="0"/>
              <a:ea typeface="PingFangSC-Regular" panose="020B0400000000000000" pitchFamily="34" charset="-122"/>
              <a:cs typeface="Times New Roman" panose="02020603050405020304" pitchFamily="18" charset="0"/>
            </a:endParaRPr>
          </a:p>
          <a:p>
            <a:r>
              <a:rPr lang="zh-CN" altLang="en-US" sz="2400" dirty="0">
                <a:solidFill>
                  <a:srgbClr val="444444"/>
                </a:solidFill>
                <a:latin typeface="Times New Roman" panose="02020603050405020304" pitchFamily="18" charset="0"/>
                <a:ea typeface="PingFangSC-Regular" panose="020B0400000000000000" pitchFamily="34" charset="-122"/>
                <a:cs typeface="Times New Roman" panose="02020603050405020304" pitchFamily="18" charset="0"/>
              </a:rPr>
              <a:t>小于的话则</a:t>
            </a:r>
            <a:r>
              <a:rPr lang="zh-CN" altLang="en-US" sz="2400" dirty="0">
                <a:solidFill>
                  <a:srgbClr val="FF0000"/>
                </a:solidFill>
                <a:latin typeface="Times New Roman" panose="02020603050405020304" pitchFamily="18" charset="0"/>
                <a:ea typeface="PingFangSC-Regular" panose="020B0400000000000000" pitchFamily="34" charset="-122"/>
                <a:cs typeface="Times New Roman" panose="02020603050405020304" pitchFamily="18" charset="0"/>
              </a:rPr>
              <a:t>接受假设</a:t>
            </a:r>
            <a:r>
              <a:rPr lang="zh-CN" altLang="en-US" sz="2400" dirty="0">
                <a:solidFill>
                  <a:srgbClr val="444444"/>
                </a:solidFill>
                <a:latin typeface="Times New Roman" panose="02020603050405020304" pitchFamily="18" charset="0"/>
                <a:ea typeface="PingFangSC-Regular" panose="020B0400000000000000" pitchFamily="34" charset="-122"/>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pic>
        <p:nvPicPr>
          <p:cNvPr id="29" name="Picture 13">
            <a:extLst>
              <a:ext uri="{FF2B5EF4-FFF2-40B4-BE49-F238E27FC236}">
                <a16:creationId xmlns="" xmlns:a16="http://schemas.microsoft.com/office/drawing/2014/main" id="{80576D99-0B4B-AC45-B585-2724DE234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996231"/>
            <a:ext cx="337386" cy="337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2">
            <a:extLst>
              <a:ext uri="{FF2B5EF4-FFF2-40B4-BE49-F238E27FC236}">
                <a16:creationId xmlns="" xmlns:a16="http://schemas.microsoft.com/office/drawing/2014/main" id="{C37CFDE7-6E41-F245-B2FB-F78B6A3DDA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623" y="5690466"/>
            <a:ext cx="807357" cy="309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矩形 27">
            <a:extLst>
              <a:ext uri="{FF2B5EF4-FFF2-40B4-BE49-F238E27FC236}">
                <a16:creationId xmlns="" xmlns:a16="http://schemas.microsoft.com/office/drawing/2014/main" id="{0C405645-0373-2346-9F07-163875C42EA9}"/>
              </a:ext>
            </a:extLst>
          </p:cNvPr>
          <p:cNvSpPr/>
          <p:nvPr/>
        </p:nvSpPr>
        <p:spPr>
          <a:xfrm>
            <a:off x="1205535" y="5642978"/>
            <a:ext cx="5917004" cy="461665"/>
          </a:xfrm>
          <a:prstGeom prst="rect">
            <a:avLst/>
          </a:prstGeom>
        </p:spPr>
        <p:txBody>
          <a:bodyPr wrap="none">
            <a:spAutoFit/>
          </a:bodyPr>
          <a:lstStyle/>
          <a:p>
            <a:r>
              <a:rPr lang="zh-CN" altLang="en-US" sz="2400" b="1" dirty="0">
                <a:solidFill>
                  <a:srgbClr val="0000FF"/>
                </a:solidFill>
                <a:latin typeface="Times New Roman" panose="02020603050405020304" pitchFamily="18" charset="0"/>
                <a:ea typeface="PingFangSC-Regular" panose="020B0400000000000000" pitchFamily="34" charset="-122"/>
                <a:cs typeface="Times New Roman" panose="02020603050405020304" pitchFamily="18" charset="0"/>
              </a:rPr>
              <a:t>置信度</a:t>
            </a:r>
            <a:r>
              <a:rPr lang="en-US" altLang="zh-CN" sz="2400" b="1" dirty="0">
                <a:latin typeface="Times New Roman" panose="02020603050405020304" pitchFamily="18" charset="0"/>
                <a:ea typeface="PingFangSC-Regular" panose="020B0400000000000000" pitchFamily="34" charset="-122"/>
                <a:cs typeface="Times New Roman" panose="02020603050405020304" pitchFamily="18" charset="0"/>
              </a:rPr>
              <a:t>:</a:t>
            </a:r>
            <a:r>
              <a:rPr lang="zh-CN" altLang="en-US" sz="2400" b="1" dirty="0">
                <a:latin typeface="Times New Roman" panose="02020603050405020304" pitchFamily="18" charset="0"/>
                <a:ea typeface="PingFangSC-Regular" panose="020B0400000000000000" pitchFamily="34" charset="-122"/>
                <a:cs typeface="Times New Roman" panose="02020603050405020304" pitchFamily="18" charset="0"/>
              </a:rPr>
              <a:t> 以 </a:t>
            </a:r>
            <a:r>
              <a:rPr lang="en-US" altLang="zh-CN" sz="2400" b="1" dirty="0">
                <a:latin typeface="Times New Roman" panose="02020603050405020304" pitchFamily="18" charset="0"/>
                <a:ea typeface="PingFangSC-Regular" panose="020B0400000000000000" pitchFamily="34" charset="-122"/>
                <a:cs typeface="Times New Roman" panose="02020603050405020304" pitchFamily="18" charset="0"/>
              </a:rPr>
              <a:t>(1-0.05)</a:t>
            </a:r>
            <a:r>
              <a:rPr lang="zh-CN" altLang="en-US" sz="2400" b="1" dirty="0">
                <a:latin typeface="Times New Roman" panose="02020603050405020304" pitchFamily="18" charset="0"/>
                <a:ea typeface="PingFangSC-Regular" panose="020B0400000000000000" pitchFamily="34" charset="-122"/>
                <a:cs typeface="Times New Roman" panose="02020603050405020304" pitchFamily="18" charset="0"/>
              </a:rPr>
              <a:t> 的概率相信这一结果。</a:t>
            </a:r>
            <a:endParaRPr lang="zh-CN" altLang="en-US" sz="2400" dirty="0">
              <a:latin typeface="Times New Roman" panose="02020603050405020304" pitchFamily="18" charset="0"/>
              <a:cs typeface="Times New Roman" panose="02020603050405020304" pitchFamily="18" charset="0"/>
            </a:endParaRPr>
          </a:p>
        </p:txBody>
      </p:sp>
      <p:pic>
        <p:nvPicPr>
          <p:cNvPr id="13" name="Picture 6">
            <a:extLst>
              <a:ext uri="{FF2B5EF4-FFF2-40B4-BE49-F238E27FC236}">
                <a16:creationId xmlns="" xmlns:a16="http://schemas.microsoft.com/office/drawing/2014/main" id="{85FF93EF-C2B9-3F49-8676-C8AE2F5669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3361" y="57000"/>
            <a:ext cx="5129077" cy="751939"/>
          </a:xfrm>
          <a:prstGeom prst="rect">
            <a:avLst/>
          </a:prstGeom>
          <a:noFill/>
          <a:ln w="95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8210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t>
            </a:r>
            <a:r>
              <a:rPr lang="zh-CN" altLang="en-US" dirty="0"/>
              <a:t>检验 </a:t>
            </a:r>
            <a:r>
              <a:rPr lang="en-US" altLang="zh-CN" dirty="0"/>
              <a:t>(t-test)</a:t>
            </a:r>
            <a:endParaRPr lang="zh-CN" altLang="en-US" dirty="0"/>
          </a:p>
        </p:txBody>
      </p:sp>
      <p:sp>
        <p:nvSpPr>
          <p:cNvPr id="4" name="内容占位符 2"/>
          <p:cNvSpPr txBox="1">
            <a:spLocks/>
          </p:cNvSpPr>
          <p:nvPr/>
        </p:nvSpPr>
        <p:spPr>
          <a:xfrm>
            <a:off x="166954" y="1207652"/>
            <a:ext cx="8661116" cy="76152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16754D"/>
              </a:buClr>
              <a:buFont typeface="Wingdings" panose="05000000000000000000" pitchFamily="2" charset="2"/>
              <a:buNone/>
            </a:pPr>
            <a:r>
              <a:rPr sz="2400" dirty="0">
                <a:solidFill>
                  <a:prstClr val="black"/>
                </a:solidFill>
                <a:latin typeface="幼圆"/>
                <a:ea typeface="幼圆"/>
              </a:rPr>
              <a:t>对应的，面对</a:t>
            </a:r>
            <a:r>
              <a:rPr sz="2400" dirty="0">
                <a:solidFill>
                  <a:srgbClr val="0000FF"/>
                </a:solidFill>
                <a:latin typeface="幼圆"/>
                <a:ea typeface="幼圆"/>
              </a:rPr>
              <a:t>多次重复留出法或者交叉验证法</a:t>
            </a:r>
            <a:r>
              <a:rPr sz="2400" dirty="0">
                <a:solidFill>
                  <a:prstClr val="black"/>
                </a:solidFill>
                <a:latin typeface="幼圆"/>
                <a:ea typeface="幼圆"/>
              </a:rPr>
              <a:t>进行多次训练</a:t>
            </a:r>
            <a:r>
              <a:rPr lang="en-US" altLang="zh-CN" sz="2400" dirty="0">
                <a:solidFill>
                  <a:prstClr val="black"/>
                </a:solidFill>
                <a:latin typeface="幼圆"/>
                <a:ea typeface="幼圆"/>
              </a:rPr>
              <a:t>/</a:t>
            </a:r>
            <a:r>
              <a:rPr sz="2400" dirty="0">
                <a:solidFill>
                  <a:prstClr val="black"/>
                </a:solidFill>
                <a:latin typeface="幼圆"/>
                <a:ea typeface="幼圆"/>
              </a:rPr>
              <a:t>测试时可使用“</a:t>
            </a:r>
            <a:r>
              <a:rPr lang="en-US" altLang="zh-CN" sz="2400" dirty="0">
                <a:solidFill>
                  <a:srgbClr val="FF0000"/>
                </a:solidFill>
                <a:latin typeface="幼圆"/>
                <a:ea typeface="幼圆"/>
              </a:rPr>
              <a:t>t</a:t>
            </a:r>
            <a:r>
              <a:rPr lang="zh-CN" altLang="en-US" sz="2400" dirty="0">
                <a:solidFill>
                  <a:srgbClr val="FF0000"/>
                </a:solidFill>
                <a:latin typeface="幼圆"/>
                <a:ea typeface="幼圆"/>
              </a:rPr>
              <a:t> </a:t>
            </a:r>
            <a:r>
              <a:rPr sz="2400" dirty="0">
                <a:solidFill>
                  <a:srgbClr val="FF0000"/>
                </a:solidFill>
                <a:latin typeface="幼圆"/>
                <a:ea typeface="幼圆"/>
              </a:rPr>
              <a:t>检验</a:t>
            </a:r>
            <a:r>
              <a:rPr sz="2400" dirty="0">
                <a:solidFill>
                  <a:prstClr val="black"/>
                </a:solidFill>
                <a:latin typeface="幼圆"/>
                <a:ea typeface="幼圆"/>
              </a:rPr>
              <a:t>”。</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974" y="2131071"/>
            <a:ext cx="1939727" cy="32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 xmlns:a16="http://schemas.microsoft.com/office/drawing/2014/main" id="{03FB72E9-8D0B-304B-AFC6-3C1C6985706F}"/>
              </a:ext>
            </a:extLst>
          </p:cNvPr>
          <p:cNvSpPr/>
          <p:nvPr/>
        </p:nvSpPr>
        <p:spPr>
          <a:xfrm>
            <a:off x="166954" y="2046411"/>
            <a:ext cx="8661116" cy="830997"/>
          </a:xfrm>
          <a:prstGeom prst="rect">
            <a:avLst/>
          </a:prstGeom>
        </p:spPr>
        <p:txBody>
          <a:bodyPr wrap="square">
            <a:spAutoFit/>
          </a:bodyPr>
          <a:lstStyle/>
          <a:p>
            <a:r>
              <a:rPr lang="zh-CN" altLang="en-US" sz="2400" dirty="0">
                <a:solidFill>
                  <a:prstClr val="black"/>
                </a:solidFill>
                <a:latin typeface="幼圆"/>
              </a:rPr>
              <a:t>假定得到了</a:t>
            </a:r>
            <a:r>
              <a:rPr lang="en-US" altLang="zh-CN" sz="2400" dirty="0">
                <a:solidFill>
                  <a:srgbClr val="C00000"/>
                </a:solidFill>
                <a:latin typeface="幼圆"/>
              </a:rPr>
              <a:t>k</a:t>
            </a:r>
            <a:r>
              <a:rPr lang="zh-CN" altLang="en-US" sz="2400" dirty="0">
                <a:solidFill>
                  <a:srgbClr val="C00000"/>
                </a:solidFill>
                <a:latin typeface="幼圆"/>
              </a:rPr>
              <a:t>个测试错误率</a:t>
            </a:r>
            <a:r>
              <a:rPr lang="zh-CN" altLang="en-US" sz="2400" dirty="0">
                <a:solidFill>
                  <a:prstClr val="black"/>
                </a:solidFill>
                <a:latin typeface="幼圆"/>
              </a:rPr>
              <a:t>，                       </a:t>
            </a:r>
            <a:r>
              <a:rPr lang="zh-CN" altLang="en-US" sz="2400" dirty="0">
                <a:solidFill>
                  <a:srgbClr val="333333"/>
                </a:solidFill>
                <a:latin typeface="Arial" panose="020B0604020202020204" pitchFamily="34" charset="0"/>
              </a:rPr>
              <a:t>则</a:t>
            </a:r>
            <a:r>
              <a:rPr lang="zh-CN" altLang="en-US" sz="2400" dirty="0">
                <a:solidFill>
                  <a:srgbClr val="C00000"/>
                </a:solidFill>
                <a:latin typeface="Arial" panose="020B0604020202020204" pitchFamily="34" charset="0"/>
              </a:rPr>
              <a:t>平均测试错误率 </a:t>
            </a:r>
            <a:r>
              <a:rPr lang="el-GR" altLang="zh-CN" sz="2400" dirty="0">
                <a:solidFill>
                  <a:srgbClr val="333333"/>
                </a:solidFill>
                <a:latin typeface="Arial" panose="020B0604020202020204" pitchFamily="34" charset="0"/>
              </a:rPr>
              <a:t>μ </a:t>
            </a:r>
            <a:r>
              <a:rPr lang="zh-CN" altLang="en-US" sz="2400" dirty="0">
                <a:solidFill>
                  <a:srgbClr val="333333"/>
                </a:solidFill>
                <a:latin typeface="Arial" panose="020B0604020202020204" pitchFamily="34" charset="0"/>
              </a:rPr>
              <a:t>和</a:t>
            </a:r>
            <a:r>
              <a:rPr lang="zh-CN" altLang="en-US" sz="2400" dirty="0">
                <a:solidFill>
                  <a:srgbClr val="C00000"/>
                </a:solidFill>
                <a:latin typeface="Arial" panose="020B0604020202020204" pitchFamily="34" charset="0"/>
              </a:rPr>
              <a:t>方差 </a:t>
            </a:r>
            <a:r>
              <a:rPr lang="el-GR" altLang="zh-CN" sz="2400" dirty="0">
                <a:solidFill>
                  <a:srgbClr val="333333"/>
                </a:solidFill>
                <a:latin typeface="MJXc-TeX-math-I"/>
              </a:rPr>
              <a:t>σ</a:t>
            </a:r>
            <a:r>
              <a:rPr lang="el-GR" altLang="zh-CN" sz="2400" baseline="30000" dirty="0">
                <a:solidFill>
                  <a:srgbClr val="333333"/>
                </a:solidFill>
                <a:latin typeface="MJXc-TeX-main-R"/>
              </a:rPr>
              <a:t>2</a:t>
            </a:r>
            <a:r>
              <a:rPr lang="zh-CN" altLang="en-US" sz="2400" dirty="0">
                <a:solidFill>
                  <a:srgbClr val="333333"/>
                </a:solidFill>
                <a:latin typeface="Arial" panose="020B0604020202020204" pitchFamily="34" charset="0"/>
              </a:rPr>
              <a:t>为：</a:t>
            </a:r>
            <a:endParaRPr lang="zh-CN" altLang="en-US" sz="2400" dirty="0"/>
          </a:p>
        </p:txBody>
      </p:sp>
      <p:pic>
        <p:nvPicPr>
          <p:cNvPr id="9" name="图片 8">
            <a:extLst>
              <a:ext uri="{FF2B5EF4-FFF2-40B4-BE49-F238E27FC236}">
                <a16:creationId xmlns="" xmlns:a16="http://schemas.microsoft.com/office/drawing/2014/main" id="{C40470F3-7AB4-D24B-9FA8-7AB3276D5622}"/>
              </a:ext>
            </a:extLst>
          </p:cNvPr>
          <p:cNvPicPr>
            <a:picLocks noChangeAspect="1"/>
          </p:cNvPicPr>
          <p:nvPr/>
        </p:nvPicPr>
        <p:blipFill>
          <a:blip r:embed="rId3"/>
          <a:stretch>
            <a:fillRect/>
          </a:stretch>
        </p:blipFill>
        <p:spPr>
          <a:xfrm>
            <a:off x="2283187" y="2579785"/>
            <a:ext cx="4851400" cy="1562100"/>
          </a:xfrm>
          <a:prstGeom prst="rect">
            <a:avLst/>
          </a:prstGeom>
        </p:spPr>
      </p:pic>
      <p:sp>
        <p:nvSpPr>
          <p:cNvPr id="10" name="矩形 9">
            <a:extLst>
              <a:ext uri="{FF2B5EF4-FFF2-40B4-BE49-F238E27FC236}">
                <a16:creationId xmlns="" xmlns:a16="http://schemas.microsoft.com/office/drawing/2014/main" id="{5D29C30A-6149-0D44-9CF7-4F477A80C942}"/>
              </a:ext>
            </a:extLst>
          </p:cNvPr>
          <p:cNvSpPr/>
          <p:nvPr/>
        </p:nvSpPr>
        <p:spPr>
          <a:xfrm>
            <a:off x="166954" y="4073126"/>
            <a:ext cx="8824646" cy="461665"/>
          </a:xfrm>
          <a:prstGeom prst="rect">
            <a:avLst/>
          </a:prstGeom>
        </p:spPr>
        <p:txBody>
          <a:bodyPr wrap="square">
            <a:spAutoFit/>
          </a:bodyPr>
          <a:lstStyle/>
          <a:p>
            <a:r>
              <a:rPr lang="zh-CN" altLang="en-US" sz="2400" dirty="0">
                <a:solidFill>
                  <a:prstClr val="black"/>
                </a:solidFill>
              </a:rPr>
              <a:t>可以将这</a:t>
            </a:r>
            <a:r>
              <a:rPr lang="en" altLang="zh-CN" sz="2400" dirty="0">
                <a:solidFill>
                  <a:srgbClr val="C00000"/>
                </a:solidFill>
              </a:rPr>
              <a:t>k</a:t>
            </a:r>
            <a:r>
              <a:rPr lang="zh-CN" altLang="en-US" sz="2400" dirty="0">
                <a:solidFill>
                  <a:srgbClr val="C00000"/>
                </a:solidFill>
              </a:rPr>
              <a:t>个测试错误率</a:t>
            </a:r>
            <a:r>
              <a:rPr lang="zh-CN" altLang="en-US" sz="2400" dirty="0">
                <a:solidFill>
                  <a:prstClr val="black"/>
                </a:solidFill>
              </a:rPr>
              <a:t>看作</a:t>
            </a:r>
            <a:r>
              <a:rPr lang="zh-CN" altLang="en-US" sz="2400" dirty="0">
                <a:solidFill>
                  <a:srgbClr val="0000FF"/>
                </a:solidFill>
              </a:rPr>
              <a:t>泛化错误率 </a:t>
            </a:r>
            <a:r>
              <a:rPr lang="el-GR" altLang="zh-CN" sz="2400" dirty="0">
                <a:solidFill>
                  <a:srgbClr val="0000FF"/>
                </a:solidFill>
              </a:rPr>
              <a:t>ϵ</a:t>
            </a:r>
            <a:r>
              <a:rPr lang="el-GR" altLang="zh-CN" sz="2400" baseline="-25000" dirty="0">
                <a:solidFill>
                  <a:srgbClr val="0000FF"/>
                </a:solidFill>
              </a:rPr>
              <a:t>0</a:t>
            </a:r>
            <a:r>
              <a:rPr lang="zh-CN" altLang="en-US" sz="2400" dirty="0">
                <a:solidFill>
                  <a:srgbClr val="0000FF"/>
                </a:solidFill>
              </a:rPr>
              <a:t> </a:t>
            </a:r>
            <a:r>
              <a:rPr lang="zh-CN" altLang="en-US" sz="2400" dirty="0">
                <a:solidFill>
                  <a:prstClr val="black"/>
                </a:solidFill>
              </a:rPr>
              <a:t>的</a:t>
            </a:r>
            <a:r>
              <a:rPr lang="zh-CN" altLang="en-US" sz="2400" dirty="0">
                <a:solidFill>
                  <a:srgbClr val="0000FF"/>
                </a:solidFill>
              </a:rPr>
              <a:t>独立采样</a:t>
            </a:r>
            <a:r>
              <a:rPr lang="zh-CN" altLang="en-US" sz="2400" dirty="0">
                <a:solidFill>
                  <a:prstClr val="black"/>
                </a:solidFill>
              </a:rPr>
              <a:t>，则变量</a:t>
            </a:r>
          </a:p>
        </p:txBody>
      </p:sp>
      <p:sp>
        <p:nvSpPr>
          <p:cNvPr id="11" name="矩形 10">
            <a:extLst>
              <a:ext uri="{FF2B5EF4-FFF2-40B4-BE49-F238E27FC236}">
                <a16:creationId xmlns="" xmlns:a16="http://schemas.microsoft.com/office/drawing/2014/main" id="{2D28E7D2-F515-C149-BFCB-585655B7E48B}"/>
              </a:ext>
            </a:extLst>
          </p:cNvPr>
          <p:cNvSpPr/>
          <p:nvPr/>
        </p:nvSpPr>
        <p:spPr>
          <a:xfrm>
            <a:off x="177228" y="5361736"/>
            <a:ext cx="8274050" cy="461665"/>
          </a:xfrm>
          <a:prstGeom prst="rect">
            <a:avLst/>
          </a:prstGeom>
        </p:spPr>
        <p:txBody>
          <a:bodyPr wrap="square">
            <a:spAutoFit/>
          </a:bodyPr>
          <a:lstStyle/>
          <a:p>
            <a:r>
              <a:rPr lang="zh-CN" altLang="en-US" sz="2400" dirty="0"/>
              <a:t>服从</a:t>
            </a:r>
            <a:r>
              <a:rPr lang="zh-CN" altLang="en-US" sz="2400" dirty="0">
                <a:solidFill>
                  <a:srgbClr val="0000FF"/>
                </a:solidFill>
              </a:rPr>
              <a:t>自由度为 </a:t>
            </a:r>
            <a:r>
              <a:rPr lang="en" altLang="zh-CN" sz="2400" dirty="0">
                <a:solidFill>
                  <a:srgbClr val="0000FF"/>
                </a:solidFill>
              </a:rPr>
              <a:t>k-1 </a:t>
            </a:r>
            <a:r>
              <a:rPr lang="zh-CN" altLang="en-US" sz="2400" dirty="0">
                <a:solidFill>
                  <a:srgbClr val="0000FF"/>
                </a:solidFill>
              </a:rPr>
              <a:t>的 </a:t>
            </a:r>
            <a:r>
              <a:rPr lang="en" altLang="zh-CN" sz="2400" dirty="0">
                <a:solidFill>
                  <a:srgbClr val="0000FF"/>
                </a:solidFill>
              </a:rPr>
              <a:t>t</a:t>
            </a:r>
            <a:r>
              <a:rPr lang="zh-CN" altLang="en-US" sz="2400" dirty="0">
                <a:solidFill>
                  <a:srgbClr val="0000FF"/>
                </a:solidFill>
              </a:rPr>
              <a:t> 分布</a:t>
            </a:r>
            <a:r>
              <a:rPr lang="zh-CN" altLang="en-US" sz="2400" dirty="0"/>
              <a:t>，如图：</a:t>
            </a:r>
          </a:p>
        </p:txBody>
      </p:sp>
      <p:pic>
        <p:nvPicPr>
          <p:cNvPr id="12" name="图片 11">
            <a:extLst>
              <a:ext uri="{FF2B5EF4-FFF2-40B4-BE49-F238E27FC236}">
                <a16:creationId xmlns="" xmlns:a16="http://schemas.microsoft.com/office/drawing/2014/main" id="{BC4BAAC4-BE90-B14C-BB8E-9B8B07C32712}"/>
              </a:ext>
            </a:extLst>
          </p:cNvPr>
          <p:cNvPicPr>
            <a:picLocks noChangeAspect="1"/>
          </p:cNvPicPr>
          <p:nvPr/>
        </p:nvPicPr>
        <p:blipFill>
          <a:blip r:embed="rId4"/>
          <a:stretch>
            <a:fillRect/>
          </a:stretch>
        </p:blipFill>
        <p:spPr>
          <a:xfrm>
            <a:off x="2255076" y="4509802"/>
            <a:ext cx="4864100" cy="774700"/>
          </a:xfrm>
          <a:prstGeom prst="rect">
            <a:avLst/>
          </a:prstGeom>
        </p:spPr>
      </p:pic>
    </p:spTree>
    <p:extLst>
      <p:ext uri="{BB962C8B-B14F-4D97-AF65-F5344CB8AC3E}">
        <p14:creationId xmlns:p14="http://schemas.microsoft.com/office/powerpoint/2010/main" val="2144983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t>
            </a:r>
            <a:r>
              <a:rPr lang="zh-CN" altLang="en-US" dirty="0"/>
              <a:t>检验 </a:t>
            </a:r>
            <a:r>
              <a:rPr lang="en-US" altLang="zh-CN" dirty="0"/>
              <a:t>(t-test)</a:t>
            </a:r>
            <a:endParaRPr lang="zh-CN" altLang="en-US" dirty="0"/>
          </a:p>
        </p:txBody>
      </p:sp>
      <p:sp>
        <p:nvSpPr>
          <p:cNvPr id="11" name="矩形 10">
            <a:extLst>
              <a:ext uri="{FF2B5EF4-FFF2-40B4-BE49-F238E27FC236}">
                <a16:creationId xmlns="" xmlns:a16="http://schemas.microsoft.com/office/drawing/2014/main" id="{2D28E7D2-F515-C149-BFCB-585655B7E48B}"/>
              </a:ext>
            </a:extLst>
          </p:cNvPr>
          <p:cNvSpPr/>
          <p:nvPr/>
        </p:nvSpPr>
        <p:spPr>
          <a:xfrm>
            <a:off x="156752" y="1219200"/>
            <a:ext cx="5302250" cy="461665"/>
          </a:xfrm>
          <a:prstGeom prst="rect">
            <a:avLst/>
          </a:prstGeom>
        </p:spPr>
        <p:txBody>
          <a:bodyPr wrap="square">
            <a:spAutoFit/>
          </a:bodyPr>
          <a:lstStyle/>
          <a:p>
            <a:r>
              <a:rPr lang="zh-CN" altLang="en-US" sz="2400" dirty="0"/>
              <a:t>服从</a:t>
            </a:r>
            <a:r>
              <a:rPr lang="zh-CN" altLang="en-US" sz="2400" dirty="0">
                <a:solidFill>
                  <a:srgbClr val="0000FF"/>
                </a:solidFill>
              </a:rPr>
              <a:t>自由度为 </a:t>
            </a:r>
            <a:r>
              <a:rPr lang="en" altLang="zh-CN" sz="2400" dirty="0">
                <a:solidFill>
                  <a:srgbClr val="0000FF"/>
                </a:solidFill>
              </a:rPr>
              <a:t>k-1 </a:t>
            </a:r>
            <a:r>
              <a:rPr lang="zh-CN" altLang="en-US" sz="2400" dirty="0">
                <a:solidFill>
                  <a:srgbClr val="0000FF"/>
                </a:solidFill>
              </a:rPr>
              <a:t>的 </a:t>
            </a:r>
            <a:r>
              <a:rPr lang="en" altLang="zh-CN" sz="2400" dirty="0">
                <a:solidFill>
                  <a:srgbClr val="FF0000"/>
                </a:solidFill>
              </a:rPr>
              <a:t>t</a:t>
            </a:r>
            <a:r>
              <a:rPr lang="zh-CN" altLang="en-US" sz="2400" dirty="0">
                <a:solidFill>
                  <a:srgbClr val="FF0000"/>
                </a:solidFill>
              </a:rPr>
              <a:t> 分布</a:t>
            </a:r>
            <a:r>
              <a:rPr lang="zh-CN" altLang="en-US" sz="2400" dirty="0"/>
              <a:t>，如图：</a:t>
            </a:r>
          </a:p>
        </p:txBody>
      </p:sp>
      <p:pic>
        <p:nvPicPr>
          <p:cNvPr id="3" name="图片 2">
            <a:extLst>
              <a:ext uri="{FF2B5EF4-FFF2-40B4-BE49-F238E27FC236}">
                <a16:creationId xmlns="" xmlns:a16="http://schemas.microsoft.com/office/drawing/2014/main" id="{67596F5A-E968-744C-99A5-9395793123D8}"/>
              </a:ext>
            </a:extLst>
          </p:cNvPr>
          <p:cNvPicPr>
            <a:picLocks noChangeAspect="1"/>
          </p:cNvPicPr>
          <p:nvPr/>
        </p:nvPicPr>
        <p:blipFill>
          <a:blip r:embed="rId2"/>
          <a:stretch>
            <a:fillRect/>
          </a:stretch>
        </p:blipFill>
        <p:spPr>
          <a:xfrm>
            <a:off x="5486400" y="47343"/>
            <a:ext cx="3581400" cy="2924457"/>
          </a:xfrm>
          <a:prstGeom prst="rect">
            <a:avLst/>
          </a:prstGeom>
        </p:spPr>
      </p:pic>
      <p:pic>
        <p:nvPicPr>
          <p:cNvPr id="14" name="图片 13">
            <a:extLst>
              <a:ext uri="{FF2B5EF4-FFF2-40B4-BE49-F238E27FC236}">
                <a16:creationId xmlns="" xmlns:a16="http://schemas.microsoft.com/office/drawing/2014/main" id="{3866D010-2C0D-5D45-995F-DEFBD4556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8000"/>
            <a:ext cx="9144000" cy="2699769"/>
          </a:xfrm>
          <a:prstGeom prst="rect">
            <a:avLst/>
          </a:prstGeom>
        </p:spPr>
      </p:pic>
      <p:cxnSp>
        <p:nvCxnSpPr>
          <p:cNvPr id="16" name="直线连接符 15">
            <a:extLst>
              <a:ext uri="{FF2B5EF4-FFF2-40B4-BE49-F238E27FC236}">
                <a16:creationId xmlns="" xmlns:a16="http://schemas.microsoft.com/office/drawing/2014/main" id="{21839125-5EBC-3345-8A2E-794F10B2D8BE}"/>
              </a:ext>
            </a:extLst>
          </p:cNvPr>
          <p:cNvCxnSpPr/>
          <p:nvPr/>
        </p:nvCxnSpPr>
        <p:spPr>
          <a:xfrm>
            <a:off x="1066800" y="3505200"/>
            <a:ext cx="2057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 xmlns:a16="http://schemas.microsoft.com/office/drawing/2014/main" id="{1C86B6B5-B5EB-2440-A422-A4AD2A3628B7}"/>
              </a:ext>
            </a:extLst>
          </p:cNvPr>
          <p:cNvCxnSpPr>
            <a:cxnSpLocks/>
          </p:cNvCxnSpPr>
          <p:nvPr/>
        </p:nvCxnSpPr>
        <p:spPr>
          <a:xfrm>
            <a:off x="5029200" y="3505200"/>
            <a:ext cx="4038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 xmlns:a16="http://schemas.microsoft.com/office/drawing/2014/main" id="{2267F6E3-25B5-4040-A987-5E2230E0D42F}"/>
              </a:ext>
            </a:extLst>
          </p:cNvPr>
          <p:cNvCxnSpPr>
            <a:cxnSpLocks/>
          </p:cNvCxnSpPr>
          <p:nvPr/>
        </p:nvCxnSpPr>
        <p:spPr>
          <a:xfrm>
            <a:off x="38100" y="3886200"/>
            <a:ext cx="35433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 xmlns:a16="http://schemas.microsoft.com/office/drawing/2014/main" id="{FA73E7C8-C6A6-DE41-B632-26CF984460C9}"/>
              </a:ext>
            </a:extLst>
          </p:cNvPr>
          <p:cNvCxnSpPr>
            <a:cxnSpLocks/>
          </p:cNvCxnSpPr>
          <p:nvPr/>
        </p:nvCxnSpPr>
        <p:spPr>
          <a:xfrm>
            <a:off x="2286000" y="4800600"/>
            <a:ext cx="4419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 xmlns:a16="http://schemas.microsoft.com/office/drawing/2014/main" id="{525F0A2C-6C9D-9549-8CB5-3DB426C7C5D5}"/>
              </a:ext>
            </a:extLst>
          </p:cNvPr>
          <p:cNvCxnSpPr>
            <a:cxnSpLocks/>
          </p:cNvCxnSpPr>
          <p:nvPr/>
        </p:nvCxnSpPr>
        <p:spPr>
          <a:xfrm>
            <a:off x="381000" y="5334000"/>
            <a:ext cx="2514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 xmlns:a16="http://schemas.microsoft.com/office/drawing/2014/main" id="{050F02E3-78A6-5F40-8E9A-4ADCBE52AD60}"/>
              </a:ext>
            </a:extLst>
          </p:cNvPr>
          <p:cNvCxnSpPr>
            <a:cxnSpLocks/>
          </p:cNvCxnSpPr>
          <p:nvPr/>
        </p:nvCxnSpPr>
        <p:spPr>
          <a:xfrm flipV="1">
            <a:off x="2552700" y="5747769"/>
            <a:ext cx="5067300" cy="2054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 xmlns:a16="http://schemas.microsoft.com/office/drawing/2014/main" id="{35333008-C96D-6345-9F0B-E6D37CCC52CF}"/>
              </a:ext>
            </a:extLst>
          </p:cNvPr>
          <p:cNvCxnSpPr>
            <a:cxnSpLocks/>
          </p:cNvCxnSpPr>
          <p:nvPr/>
        </p:nvCxnSpPr>
        <p:spPr>
          <a:xfrm>
            <a:off x="5486400" y="5334000"/>
            <a:ext cx="3200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950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交叉验证 </a:t>
            </a:r>
            <a:r>
              <a:rPr lang="en-US" altLang="zh-CN" dirty="0"/>
              <a:t>t</a:t>
            </a:r>
            <a:r>
              <a:rPr lang="zh-CN" altLang="en-US" dirty="0"/>
              <a:t> 检验</a:t>
            </a:r>
          </a:p>
        </p:txBody>
      </p:sp>
      <p:sp>
        <p:nvSpPr>
          <p:cNvPr id="4" name="内容占位符 2"/>
          <p:cNvSpPr txBox="1">
            <a:spLocks/>
          </p:cNvSpPr>
          <p:nvPr/>
        </p:nvSpPr>
        <p:spPr>
          <a:xfrm>
            <a:off x="474891" y="1271047"/>
            <a:ext cx="7890895" cy="4815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16754D"/>
              </a:buClr>
              <a:buFont typeface="Wingdings" panose="05000000000000000000" pitchFamily="2" charset="2"/>
              <a:buNone/>
            </a:pPr>
            <a:r>
              <a:rPr sz="2400" dirty="0">
                <a:solidFill>
                  <a:prstClr val="black"/>
                </a:solidFill>
              </a:rPr>
              <a:t>现实任务中，更多时候需要</a:t>
            </a:r>
            <a:r>
              <a:rPr sz="2400" dirty="0">
                <a:solidFill>
                  <a:srgbClr val="FF0000"/>
                </a:solidFill>
              </a:rPr>
              <a:t>对不同学习器的性能进行比较</a:t>
            </a:r>
          </a:p>
        </p:txBody>
      </p:sp>
      <p:grpSp>
        <p:nvGrpSpPr>
          <p:cNvPr id="3" name="组合 2"/>
          <p:cNvGrpSpPr/>
          <p:nvPr/>
        </p:nvGrpSpPr>
        <p:grpSpPr>
          <a:xfrm>
            <a:off x="486021" y="2514600"/>
            <a:ext cx="7776594" cy="2063835"/>
            <a:chOff x="474893" y="2926236"/>
            <a:chExt cx="6973210" cy="2063835"/>
          </a:xfrm>
        </p:grpSpPr>
        <p:sp>
          <p:nvSpPr>
            <p:cNvPr id="12" name="矩形 11"/>
            <p:cNvSpPr/>
            <p:nvPr/>
          </p:nvSpPr>
          <p:spPr>
            <a:xfrm>
              <a:off x="474893" y="2926236"/>
              <a:ext cx="6973210" cy="2063835"/>
            </a:xfrm>
            <a:prstGeom prst="rect">
              <a:avLst/>
            </a:prstGeom>
          </p:spPr>
          <p:txBody>
            <a:bodyPr wrap="square">
              <a:spAutoFit/>
            </a:bodyPr>
            <a:lstStyle/>
            <a:p>
              <a:pPr>
                <a:lnSpc>
                  <a:spcPct val="150000"/>
                </a:lnSpc>
              </a:pPr>
              <a:r>
                <a:rPr lang="zh-CN" altLang="en-US" sz="2200" dirty="0">
                  <a:solidFill>
                    <a:prstClr val="black"/>
                  </a:solidFill>
                  <a:latin typeface="幼圆"/>
                </a:rPr>
                <a:t>对两个学习器</a:t>
              </a:r>
              <a:r>
                <a:rPr lang="en-US" altLang="zh-CN" sz="2200" dirty="0">
                  <a:solidFill>
                    <a:srgbClr val="FF0000"/>
                  </a:solidFill>
                  <a:latin typeface="幼圆"/>
                </a:rPr>
                <a:t>A</a:t>
              </a:r>
              <a:r>
                <a:rPr lang="zh-CN" altLang="en-US" sz="2200" dirty="0">
                  <a:solidFill>
                    <a:srgbClr val="FF0000"/>
                  </a:solidFill>
                  <a:latin typeface="幼圆"/>
                </a:rPr>
                <a:t>和</a:t>
              </a:r>
              <a:r>
                <a:rPr lang="en-US" altLang="zh-CN" sz="2200" dirty="0">
                  <a:solidFill>
                    <a:srgbClr val="FF0000"/>
                  </a:solidFill>
                  <a:latin typeface="幼圆"/>
                </a:rPr>
                <a:t>B</a:t>
              </a:r>
              <a:r>
                <a:rPr lang="en-US" altLang="zh-CN" sz="2200" dirty="0">
                  <a:solidFill>
                    <a:prstClr val="black"/>
                  </a:solidFill>
                  <a:latin typeface="幼圆"/>
                </a:rPr>
                <a:t>,</a:t>
              </a:r>
              <a:r>
                <a:rPr lang="zh-CN" altLang="en-US" sz="2200" dirty="0">
                  <a:solidFill>
                    <a:prstClr val="black"/>
                  </a:solidFill>
                  <a:latin typeface="幼圆"/>
                </a:rPr>
                <a:t> 若 </a:t>
              </a:r>
              <a:r>
                <a:rPr lang="en-US" altLang="zh-CN" sz="2200" dirty="0">
                  <a:solidFill>
                    <a:srgbClr val="FF0000"/>
                  </a:solidFill>
                  <a:latin typeface="幼圆"/>
                </a:rPr>
                <a:t>k</a:t>
              </a:r>
              <a:r>
                <a:rPr lang="zh-CN" altLang="en-US" sz="2200" dirty="0">
                  <a:solidFill>
                    <a:srgbClr val="FF0000"/>
                  </a:solidFill>
                  <a:latin typeface="幼圆"/>
                </a:rPr>
                <a:t> 折交叉验证</a:t>
              </a:r>
              <a:r>
                <a:rPr lang="zh-CN" altLang="en-US" sz="2200" dirty="0">
                  <a:solidFill>
                    <a:prstClr val="black"/>
                  </a:solidFill>
                  <a:latin typeface="幼圆"/>
                </a:rPr>
                <a:t>得到的测试错误率分别为</a:t>
              </a:r>
              <a:r>
                <a:rPr lang="en-US" altLang="zh-CN" sz="2200" dirty="0">
                  <a:solidFill>
                    <a:prstClr val="black"/>
                  </a:solidFill>
                  <a:latin typeface="幼圆"/>
                </a:rPr>
                <a:t>	</a:t>
              </a:r>
              <a:r>
                <a:rPr lang="zh-CN" altLang="en-US" sz="2200" dirty="0">
                  <a:solidFill>
                    <a:prstClr val="black"/>
                  </a:solidFill>
                  <a:latin typeface="幼圆"/>
                </a:rPr>
                <a:t>          和                   ，</a:t>
              </a:r>
              <a:r>
                <a:rPr lang="zh-CN" altLang="en-US" sz="2200" dirty="0">
                  <a:solidFill>
                    <a:srgbClr val="0000FF"/>
                  </a:solidFill>
                  <a:latin typeface="幼圆"/>
                </a:rPr>
                <a:t>可用 </a:t>
              </a:r>
              <a:r>
                <a:rPr lang="en-US" altLang="zh-CN" sz="2200" dirty="0">
                  <a:solidFill>
                    <a:srgbClr val="0000FF"/>
                  </a:solidFill>
                  <a:latin typeface="幼圆"/>
                </a:rPr>
                <a:t>k</a:t>
              </a:r>
              <a:r>
                <a:rPr lang="zh-CN" altLang="en-US" sz="2200" dirty="0">
                  <a:solidFill>
                    <a:srgbClr val="0000FF"/>
                  </a:solidFill>
                  <a:latin typeface="幼圆"/>
                </a:rPr>
                <a:t> 折交叉验证</a:t>
              </a:r>
              <a:r>
                <a:rPr lang="zh-CN" altLang="en-US" sz="2200" dirty="0">
                  <a:solidFill>
                    <a:prstClr val="black"/>
                  </a:solidFill>
                  <a:latin typeface="幼圆"/>
                </a:rPr>
                <a:t>“</a:t>
              </a:r>
              <a:r>
                <a:rPr lang="zh-CN" altLang="en-US" sz="2200" dirty="0">
                  <a:solidFill>
                    <a:srgbClr val="FF0000"/>
                  </a:solidFill>
                  <a:latin typeface="幼圆"/>
                </a:rPr>
                <a:t>成对 </a:t>
              </a:r>
              <a:r>
                <a:rPr lang="en-US" altLang="zh-CN" sz="2200" dirty="0">
                  <a:solidFill>
                    <a:srgbClr val="FF0000"/>
                  </a:solidFill>
                  <a:latin typeface="幼圆"/>
                </a:rPr>
                <a:t>t</a:t>
              </a:r>
              <a:r>
                <a:rPr lang="zh-CN" altLang="en-US" sz="2200" dirty="0">
                  <a:solidFill>
                    <a:srgbClr val="FF0000"/>
                  </a:solidFill>
                  <a:latin typeface="幼圆"/>
                </a:rPr>
                <a:t> 检验</a:t>
              </a:r>
              <a:r>
                <a:rPr lang="zh-CN" altLang="en-US" sz="2200" dirty="0">
                  <a:solidFill>
                    <a:prstClr val="black"/>
                  </a:solidFill>
                  <a:latin typeface="幼圆"/>
                </a:rPr>
                <a:t>”进行比较检验。若两个学习器的性能相同，则他们使用相同的训练</a:t>
              </a:r>
              <a:r>
                <a:rPr lang="en-US" altLang="zh-CN" sz="2200" dirty="0">
                  <a:solidFill>
                    <a:prstClr val="black"/>
                  </a:solidFill>
                  <a:latin typeface="幼圆"/>
                </a:rPr>
                <a:t>/</a:t>
              </a:r>
              <a:r>
                <a:rPr lang="zh-CN" altLang="en-US" sz="2200" dirty="0">
                  <a:solidFill>
                    <a:prstClr val="black"/>
                  </a:solidFill>
                  <a:latin typeface="幼圆"/>
                </a:rPr>
                <a:t>测试集得到的</a:t>
              </a:r>
              <a:r>
                <a:rPr lang="zh-CN" altLang="en-US" sz="2200" dirty="0">
                  <a:solidFill>
                    <a:srgbClr val="0000FF"/>
                  </a:solidFill>
                  <a:latin typeface="幼圆"/>
                </a:rPr>
                <a:t>测试错误率应相同</a:t>
              </a:r>
              <a:r>
                <a:rPr lang="zh-CN" altLang="en-US" sz="2200" dirty="0">
                  <a:solidFill>
                    <a:prstClr val="black"/>
                  </a:solidFill>
                  <a:latin typeface="幼圆"/>
                </a:rPr>
                <a:t>，即                    </a:t>
              </a:r>
              <a:r>
                <a:rPr lang="en-US" altLang="zh-CN" sz="2200" dirty="0">
                  <a:solidFill>
                    <a:prstClr val="black"/>
                  </a:solidFill>
                  <a:latin typeface="幼圆"/>
                </a:rPr>
                <a:t>.</a:t>
              </a:r>
            </a:p>
          </p:txBody>
        </p:sp>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48" y="3581261"/>
              <a:ext cx="1173469" cy="359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030" y="3603497"/>
              <a:ext cx="1000743" cy="315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771" y="4565948"/>
              <a:ext cx="1136650" cy="424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22155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交叉验证</a:t>
            </a:r>
            <a:r>
              <a:rPr lang="en-US" altLang="zh-CN" dirty="0"/>
              <a:t>t</a:t>
            </a:r>
            <a:r>
              <a:rPr lang="zh-CN" altLang="en-US" dirty="0"/>
              <a:t>检验</a:t>
            </a:r>
          </a:p>
        </p:txBody>
      </p:sp>
      <p:sp>
        <p:nvSpPr>
          <p:cNvPr id="4" name="内容占位符 2"/>
          <p:cNvSpPr txBox="1">
            <a:spLocks/>
          </p:cNvSpPr>
          <p:nvPr/>
        </p:nvSpPr>
        <p:spPr>
          <a:xfrm>
            <a:off x="474892" y="1271046"/>
            <a:ext cx="7576908" cy="17007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16754D"/>
              </a:buClr>
              <a:buFont typeface="Wingdings" panose="05000000000000000000" pitchFamily="2" charset="2"/>
              <a:buNone/>
            </a:pPr>
            <a:r>
              <a:rPr sz="2400" dirty="0">
                <a:solidFill>
                  <a:prstClr val="black"/>
                </a:solidFill>
                <a:latin typeface="幼圆"/>
                <a:ea typeface="幼圆"/>
              </a:rPr>
              <a:t>先对</a:t>
            </a:r>
            <a:r>
              <a:rPr sz="2400" dirty="0">
                <a:solidFill>
                  <a:srgbClr val="FF0000"/>
                </a:solidFill>
                <a:latin typeface="幼圆"/>
                <a:ea typeface="幼圆"/>
              </a:rPr>
              <a:t>每对结果求差</a:t>
            </a:r>
            <a:r>
              <a:rPr sz="2400" dirty="0">
                <a:solidFill>
                  <a:prstClr val="black"/>
                </a:solidFill>
                <a:latin typeface="幼圆"/>
                <a:ea typeface="幼圆"/>
              </a:rPr>
              <a:t>，                        </a:t>
            </a:r>
            <a:r>
              <a:rPr lang="en-US" altLang="zh-CN" sz="2400" dirty="0">
                <a:solidFill>
                  <a:prstClr val="black"/>
                </a:solidFill>
                <a:latin typeface="幼圆"/>
                <a:ea typeface="幼圆"/>
              </a:rPr>
              <a:t>,</a:t>
            </a:r>
            <a:r>
              <a:rPr lang="zh-CN" altLang="en-US" sz="2400" dirty="0">
                <a:solidFill>
                  <a:prstClr val="black"/>
                </a:solidFill>
                <a:latin typeface="幼圆"/>
                <a:ea typeface="幼圆"/>
              </a:rPr>
              <a:t> </a:t>
            </a:r>
            <a:r>
              <a:rPr sz="2400" dirty="0">
                <a:solidFill>
                  <a:srgbClr val="0000FF"/>
                </a:solidFill>
                <a:latin typeface="幼圆"/>
                <a:ea typeface="幼圆"/>
              </a:rPr>
              <a:t>若两个学习器性能相同，则差值应该为</a:t>
            </a:r>
            <a:r>
              <a:rPr lang="en-US" altLang="zh-CN" sz="2400" dirty="0">
                <a:solidFill>
                  <a:srgbClr val="0000FF"/>
                </a:solidFill>
                <a:latin typeface="幼圆"/>
                <a:ea typeface="幼圆"/>
              </a:rPr>
              <a:t>0</a:t>
            </a:r>
            <a:r>
              <a:rPr sz="2400" dirty="0">
                <a:solidFill>
                  <a:prstClr val="black"/>
                </a:solidFill>
                <a:latin typeface="幼圆"/>
                <a:ea typeface="幼圆"/>
              </a:rPr>
              <a:t>，继而用                     来对“</a:t>
            </a:r>
            <a:r>
              <a:rPr sz="2400" dirty="0">
                <a:solidFill>
                  <a:srgbClr val="C00000"/>
                </a:solidFill>
                <a:latin typeface="幼圆"/>
                <a:ea typeface="幼圆"/>
              </a:rPr>
              <a:t>学习器</a:t>
            </a:r>
            <a:r>
              <a:rPr lang="en-US" altLang="zh-CN" sz="2400" dirty="0">
                <a:solidFill>
                  <a:srgbClr val="C00000"/>
                </a:solidFill>
                <a:latin typeface="幼圆"/>
                <a:ea typeface="幼圆"/>
              </a:rPr>
              <a:t>A</a:t>
            </a:r>
            <a:r>
              <a:rPr sz="2400" dirty="0">
                <a:solidFill>
                  <a:srgbClr val="C00000"/>
                </a:solidFill>
                <a:latin typeface="幼圆"/>
                <a:ea typeface="幼圆"/>
              </a:rPr>
              <a:t>与</a:t>
            </a:r>
            <a:r>
              <a:rPr lang="en-US" altLang="zh-CN" sz="2400" dirty="0">
                <a:solidFill>
                  <a:srgbClr val="C00000"/>
                </a:solidFill>
                <a:latin typeface="幼圆"/>
                <a:ea typeface="幼圆"/>
              </a:rPr>
              <a:t>B</a:t>
            </a:r>
            <a:r>
              <a:rPr sz="2400" dirty="0">
                <a:solidFill>
                  <a:srgbClr val="C00000"/>
                </a:solidFill>
                <a:latin typeface="幼圆"/>
                <a:ea typeface="幼圆"/>
              </a:rPr>
              <a:t>性能相同</a:t>
            </a:r>
            <a:r>
              <a:rPr sz="2400" dirty="0">
                <a:solidFill>
                  <a:prstClr val="black"/>
                </a:solidFill>
                <a:latin typeface="幼圆"/>
                <a:ea typeface="幼圆"/>
              </a:rPr>
              <a:t>”这个假设做</a:t>
            </a:r>
            <a:r>
              <a:rPr lang="zh-CN" altLang="en-US" sz="2400" dirty="0">
                <a:solidFill>
                  <a:prstClr val="black"/>
                </a:solidFill>
                <a:latin typeface="幼圆"/>
                <a:ea typeface="幼圆"/>
              </a:rPr>
              <a:t> </a:t>
            </a:r>
            <a:r>
              <a:rPr lang="en-US" altLang="zh-CN" sz="2400" dirty="0">
                <a:solidFill>
                  <a:srgbClr val="C00000"/>
                </a:solidFill>
                <a:latin typeface="幼圆"/>
                <a:ea typeface="幼圆"/>
              </a:rPr>
              <a:t>t</a:t>
            </a:r>
            <a:r>
              <a:rPr lang="zh-CN" altLang="en-US" sz="2400" dirty="0">
                <a:solidFill>
                  <a:srgbClr val="C00000"/>
                </a:solidFill>
                <a:latin typeface="幼圆"/>
                <a:ea typeface="幼圆"/>
              </a:rPr>
              <a:t> </a:t>
            </a:r>
            <a:r>
              <a:rPr sz="2400" dirty="0">
                <a:solidFill>
                  <a:srgbClr val="C00000"/>
                </a:solidFill>
                <a:latin typeface="幼圆"/>
                <a:ea typeface="幼圆"/>
              </a:rPr>
              <a:t>检验</a:t>
            </a:r>
            <a:r>
              <a:rPr sz="2400" dirty="0">
                <a:solidFill>
                  <a:prstClr val="black"/>
                </a:solidFill>
                <a:latin typeface="幼圆"/>
                <a:ea typeface="幼圆"/>
              </a:rPr>
              <a:t>。</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095" y="1468427"/>
            <a:ext cx="1649412" cy="36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059393"/>
            <a:ext cx="1197950" cy="28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内容占位符 2"/>
          <p:cNvSpPr txBox="1">
            <a:spLocks/>
          </p:cNvSpPr>
          <p:nvPr/>
        </p:nvSpPr>
        <p:spPr>
          <a:xfrm>
            <a:off x="474892" y="3505200"/>
            <a:ext cx="8116658" cy="228600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16754D"/>
              </a:buClr>
              <a:buFont typeface="Wingdings" panose="05000000000000000000" pitchFamily="2" charset="2"/>
              <a:buNone/>
            </a:pPr>
            <a:r>
              <a:rPr lang="zh-CN" altLang="en-US" sz="2400" dirty="0">
                <a:solidFill>
                  <a:prstClr val="black"/>
                </a:solidFill>
                <a:ea typeface="幼圆"/>
              </a:rPr>
              <a:t>假设检验的</a:t>
            </a:r>
            <a:r>
              <a:rPr lang="zh-CN" altLang="en-US" sz="2400" dirty="0">
                <a:solidFill>
                  <a:srgbClr val="C00000"/>
                </a:solidFill>
                <a:ea typeface="幼圆"/>
              </a:rPr>
              <a:t>前提是</a:t>
            </a:r>
            <a:r>
              <a:rPr lang="zh-CN" altLang="en-US" sz="2400" b="1" dirty="0">
                <a:solidFill>
                  <a:srgbClr val="C00000"/>
                </a:solidFill>
                <a:ea typeface="幼圆"/>
              </a:rPr>
              <a:t>测试错误率为泛化错误率的独立采样</a:t>
            </a:r>
            <a:r>
              <a:rPr lang="zh-CN" altLang="en-US" sz="2400" dirty="0">
                <a:solidFill>
                  <a:prstClr val="black"/>
                </a:solidFill>
                <a:ea typeface="幼圆"/>
              </a:rPr>
              <a:t>，然而由于样本有限，使用</a:t>
            </a:r>
            <a:r>
              <a:rPr lang="zh-CN" altLang="en-US" sz="2400" dirty="0">
                <a:solidFill>
                  <a:srgbClr val="C00000"/>
                </a:solidFill>
                <a:ea typeface="幼圆"/>
              </a:rPr>
              <a:t>交叉验证导致训练集有一定程度的重叠，</a:t>
            </a:r>
            <a:r>
              <a:rPr lang="zh-CN" altLang="en-US" sz="2400" b="1" dirty="0">
                <a:solidFill>
                  <a:srgbClr val="C00000"/>
                </a:solidFill>
                <a:ea typeface="幼圆"/>
              </a:rPr>
              <a:t>测试错误率并不独立</a:t>
            </a:r>
            <a:r>
              <a:rPr lang="zh-CN" altLang="en-US" sz="2400" dirty="0">
                <a:solidFill>
                  <a:srgbClr val="C00000"/>
                </a:solidFill>
                <a:ea typeface="幼圆"/>
              </a:rPr>
              <a:t>，从而</a:t>
            </a:r>
            <a:r>
              <a:rPr lang="zh-CN" altLang="en-US" sz="2400" b="1" dirty="0">
                <a:solidFill>
                  <a:srgbClr val="C00000"/>
                </a:solidFill>
                <a:ea typeface="幼圆"/>
              </a:rPr>
              <a:t>过高估计假设成立的概率</a:t>
            </a:r>
            <a:r>
              <a:rPr lang="zh-CN" altLang="en-US" sz="2400" dirty="0">
                <a:solidFill>
                  <a:prstClr val="black"/>
                </a:solidFill>
                <a:ea typeface="幼圆"/>
              </a:rPr>
              <a:t>，为缓解这一问题，可采用“</a:t>
            </a:r>
            <a:r>
              <a:rPr lang="en-US" altLang="zh-CN" sz="2400" dirty="0">
                <a:solidFill>
                  <a:srgbClr val="0000FF"/>
                </a:solidFill>
                <a:ea typeface="幼圆"/>
              </a:rPr>
              <a:t>5</a:t>
            </a:r>
            <a:r>
              <a:rPr lang="zh-CN" altLang="en-US" sz="2400" dirty="0">
                <a:solidFill>
                  <a:srgbClr val="0000FF"/>
                </a:solidFill>
                <a:ea typeface="幼圆"/>
              </a:rPr>
              <a:t>*</a:t>
            </a:r>
            <a:r>
              <a:rPr lang="en-US" altLang="zh-CN" sz="2400" dirty="0">
                <a:solidFill>
                  <a:srgbClr val="0000FF"/>
                </a:solidFill>
                <a:ea typeface="幼圆"/>
              </a:rPr>
              <a:t>2</a:t>
            </a:r>
            <a:r>
              <a:rPr lang="zh-CN" altLang="en-US" sz="2400" dirty="0">
                <a:solidFill>
                  <a:srgbClr val="0000FF"/>
                </a:solidFill>
                <a:ea typeface="幼圆"/>
              </a:rPr>
              <a:t>交叉验证</a:t>
            </a:r>
            <a:r>
              <a:rPr lang="zh-CN" altLang="en-US" sz="2400" dirty="0">
                <a:solidFill>
                  <a:prstClr val="black"/>
                </a:solidFill>
                <a:ea typeface="幼圆"/>
              </a:rPr>
              <a:t>”法</a:t>
            </a:r>
            <a:r>
              <a:rPr lang="en-US" altLang="zh-CN" sz="2400" dirty="0">
                <a:solidFill>
                  <a:prstClr val="black"/>
                </a:solidFill>
                <a:ea typeface="幼圆"/>
              </a:rPr>
              <a:t>.</a:t>
            </a:r>
            <a:endParaRPr lang="zh-CN" altLang="en-US" sz="2400" dirty="0">
              <a:solidFill>
                <a:prstClr val="black"/>
              </a:solidFill>
              <a:ea typeface="幼圆"/>
            </a:endParaRPr>
          </a:p>
        </p:txBody>
      </p:sp>
    </p:spTree>
    <p:extLst>
      <p:ext uri="{BB962C8B-B14F-4D97-AF65-F5344CB8AC3E}">
        <p14:creationId xmlns:p14="http://schemas.microsoft.com/office/powerpoint/2010/main" val="285873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a:t>*</a:t>
            </a:r>
            <a:r>
              <a:rPr lang="en-US" altLang="zh-CN" dirty="0"/>
              <a:t>2</a:t>
            </a:r>
            <a:r>
              <a:rPr lang="zh-CN" altLang="en-US" dirty="0"/>
              <a:t>交叉验证法</a:t>
            </a:r>
          </a:p>
        </p:txBody>
      </p:sp>
      <p:sp>
        <p:nvSpPr>
          <p:cNvPr id="4" name="内容占位符 2"/>
          <p:cNvSpPr txBox="1">
            <a:spLocks/>
          </p:cNvSpPr>
          <p:nvPr/>
        </p:nvSpPr>
        <p:spPr>
          <a:xfrm>
            <a:off x="474892" y="1271047"/>
            <a:ext cx="7576908" cy="4815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16754D"/>
              </a:buClr>
              <a:buFont typeface="Wingdings" panose="05000000000000000000" pitchFamily="2" charset="2"/>
              <a:buNone/>
            </a:pPr>
            <a:endParaRPr>
              <a:solidFill>
                <a:prstClr val="black"/>
              </a:solidFill>
            </a:endParaRPr>
          </a:p>
        </p:txBody>
      </p:sp>
      <p:sp>
        <p:nvSpPr>
          <p:cNvPr id="11" name="内容占位符 2"/>
          <p:cNvSpPr txBox="1">
            <a:spLocks/>
          </p:cNvSpPr>
          <p:nvPr/>
        </p:nvSpPr>
        <p:spPr>
          <a:xfrm>
            <a:off x="603347" y="1271047"/>
            <a:ext cx="7576908" cy="505355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16754D"/>
              </a:buClr>
              <a:buFont typeface="Wingdings" panose="05000000000000000000" pitchFamily="2" charset="2"/>
              <a:buNone/>
            </a:pPr>
            <a:r>
              <a:rPr dirty="0">
                <a:solidFill>
                  <a:prstClr val="black"/>
                </a:solidFill>
                <a:latin typeface="幼圆"/>
                <a:ea typeface="幼圆"/>
              </a:rPr>
              <a:t>所谓</a:t>
            </a:r>
            <a:r>
              <a:rPr lang="en-US" altLang="zh-CN" dirty="0">
                <a:solidFill>
                  <a:prstClr val="black"/>
                </a:solidFill>
                <a:latin typeface="幼圆"/>
                <a:ea typeface="幼圆"/>
              </a:rPr>
              <a:t>5</a:t>
            </a:r>
            <a:r>
              <a:rPr dirty="0">
                <a:solidFill>
                  <a:prstClr val="black"/>
                </a:solidFill>
                <a:latin typeface="幼圆"/>
                <a:ea typeface="幼圆"/>
              </a:rPr>
              <a:t>*</a:t>
            </a:r>
            <a:r>
              <a:rPr lang="en-US" altLang="zh-CN" dirty="0">
                <a:solidFill>
                  <a:prstClr val="black"/>
                </a:solidFill>
                <a:latin typeface="幼圆"/>
                <a:ea typeface="幼圆"/>
              </a:rPr>
              <a:t>2</a:t>
            </a:r>
            <a:r>
              <a:rPr dirty="0">
                <a:solidFill>
                  <a:prstClr val="black"/>
                </a:solidFill>
                <a:latin typeface="幼圆"/>
                <a:ea typeface="幼圆"/>
              </a:rPr>
              <a:t>折交叉验证就是做</a:t>
            </a:r>
            <a:r>
              <a:rPr lang="en-US" altLang="zh-CN" dirty="0">
                <a:solidFill>
                  <a:srgbClr val="0000FF"/>
                </a:solidFill>
                <a:latin typeface="幼圆"/>
                <a:ea typeface="幼圆"/>
              </a:rPr>
              <a:t>5</a:t>
            </a:r>
            <a:r>
              <a:rPr dirty="0">
                <a:solidFill>
                  <a:srgbClr val="0000FF"/>
                </a:solidFill>
                <a:latin typeface="幼圆"/>
                <a:ea typeface="幼圆"/>
              </a:rPr>
              <a:t>次二折交叉验证</a:t>
            </a:r>
            <a:r>
              <a:rPr dirty="0">
                <a:solidFill>
                  <a:prstClr val="black"/>
                </a:solidFill>
                <a:latin typeface="幼圆"/>
                <a:ea typeface="幼圆"/>
              </a:rPr>
              <a:t>，每次二折交叉验证之前</a:t>
            </a:r>
            <a:r>
              <a:rPr dirty="0">
                <a:solidFill>
                  <a:srgbClr val="0000FF"/>
                </a:solidFill>
                <a:latin typeface="幼圆"/>
                <a:ea typeface="幼圆"/>
              </a:rPr>
              <a:t>将数据打乱</a:t>
            </a:r>
            <a:r>
              <a:rPr dirty="0">
                <a:solidFill>
                  <a:prstClr val="black"/>
                </a:solidFill>
                <a:latin typeface="幼圆"/>
                <a:ea typeface="幼圆"/>
              </a:rPr>
              <a:t>，使得</a:t>
            </a:r>
            <a:r>
              <a:rPr lang="en-US" altLang="zh-CN" dirty="0">
                <a:solidFill>
                  <a:prstClr val="black"/>
                </a:solidFill>
                <a:latin typeface="幼圆"/>
                <a:ea typeface="幼圆"/>
              </a:rPr>
              <a:t>5</a:t>
            </a:r>
            <a:r>
              <a:rPr dirty="0">
                <a:solidFill>
                  <a:prstClr val="black"/>
                </a:solidFill>
                <a:latin typeface="幼圆"/>
                <a:ea typeface="幼圆"/>
              </a:rPr>
              <a:t>次交叉验证中的</a:t>
            </a:r>
            <a:r>
              <a:rPr dirty="0">
                <a:solidFill>
                  <a:srgbClr val="0000FF"/>
                </a:solidFill>
                <a:latin typeface="幼圆"/>
                <a:ea typeface="幼圆"/>
              </a:rPr>
              <a:t>数据划分不重复</a:t>
            </a:r>
            <a:r>
              <a:rPr dirty="0">
                <a:solidFill>
                  <a:prstClr val="black"/>
                </a:solidFill>
                <a:latin typeface="幼圆"/>
                <a:ea typeface="幼圆"/>
              </a:rPr>
              <a:t>。</a:t>
            </a:r>
            <a:r>
              <a:rPr dirty="0">
                <a:solidFill>
                  <a:srgbClr val="0000FF"/>
                </a:solidFill>
                <a:latin typeface="幼圆"/>
                <a:ea typeface="幼圆"/>
              </a:rPr>
              <a:t>为缓解测试数据错误率的非独立性，</a:t>
            </a:r>
            <a:r>
              <a:rPr dirty="0">
                <a:solidFill>
                  <a:srgbClr val="C00000"/>
                </a:solidFill>
                <a:latin typeface="幼圆"/>
                <a:ea typeface="幼圆"/>
              </a:rPr>
              <a:t>仅计算第一次</a:t>
            </a:r>
            <a:r>
              <a:rPr lang="en-US" altLang="zh-CN" dirty="0">
                <a:solidFill>
                  <a:srgbClr val="C00000"/>
                </a:solidFill>
                <a:latin typeface="幼圆"/>
                <a:ea typeface="幼圆"/>
              </a:rPr>
              <a:t>2</a:t>
            </a:r>
            <a:r>
              <a:rPr dirty="0">
                <a:solidFill>
                  <a:srgbClr val="C00000"/>
                </a:solidFill>
                <a:latin typeface="幼圆"/>
                <a:ea typeface="幼圆"/>
              </a:rPr>
              <a:t>折交叉验证结果的平均值</a:t>
            </a:r>
            <a:r>
              <a:rPr dirty="0">
                <a:solidFill>
                  <a:prstClr val="black"/>
                </a:solidFill>
                <a:latin typeface="幼圆"/>
                <a:ea typeface="幼圆"/>
              </a:rPr>
              <a:t>                                和</a:t>
            </a:r>
            <a:r>
              <a:rPr dirty="0">
                <a:solidFill>
                  <a:srgbClr val="C00000"/>
                </a:solidFill>
                <a:latin typeface="幼圆"/>
                <a:ea typeface="幼圆"/>
              </a:rPr>
              <a:t>每次二折实验计算得到的方差</a:t>
            </a:r>
            <a:r>
              <a:rPr dirty="0">
                <a:solidFill>
                  <a:prstClr val="black"/>
                </a:solidFill>
                <a:latin typeface="幼圆"/>
                <a:ea typeface="幼圆"/>
              </a:rPr>
              <a:t>                                                              </a:t>
            </a:r>
            <a:r>
              <a:rPr lang="en-US" altLang="zh-CN" dirty="0">
                <a:solidFill>
                  <a:prstClr val="black"/>
                </a:solidFill>
                <a:latin typeface="幼圆"/>
                <a:ea typeface="幼圆"/>
              </a:rPr>
              <a:t> ,</a:t>
            </a:r>
            <a:r>
              <a:rPr dirty="0">
                <a:solidFill>
                  <a:prstClr val="black"/>
                </a:solidFill>
                <a:latin typeface="幼圆"/>
                <a:ea typeface="幼圆"/>
              </a:rPr>
              <a:t>则变量</a:t>
            </a:r>
            <a:endParaRPr lang="en-US" altLang="zh-CN" dirty="0">
              <a:solidFill>
                <a:prstClr val="black"/>
              </a:solidFill>
              <a:latin typeface="幼圆"/>
              <a:ea typeface="幼圆"/>
            </a:endParaRPr>
          </a:p>
          <a:p>
            <a:pPr marL="0" indent="0">
              <a:lnSpc>
                <a:spcPct val="150000"/>
              </a:lnSpc>
              <a:buClr>
                <a:srgbClr val="16754D"/>
              </a:buClr>
              <a:buFont typeface="Wingdings" panose="05000000000000000000" pitchFamily="2" charset="2"/>
              <a:buNone/>
            </a:pPr>
            <a:endParaRPr lang="en-US" altLang="zh-CN" dirty="0">
              <a:solidFill>
                <a:prstClr val="black"/>
              </a:solidFill>
              <a:latin typeface="幼圆"/>
              <a:ea typeface="幼圆"/>
            </a:endParaRPr>
          </a:p>
          <a:p>
            <a:pPr marL="0" indent="0">
              <a:lnSpc>
                <a:spcPct val="150000"/>
              </a:lnSpc>
              <a:buClr>
                <a:srgbClr val="16754D"/>
              </a:buClr>
              <a:buFont typeface="Wingdings" panose="05000000000000000000" pitchFamily="2" charset="2"/>
              <a:buNone/>
            </a:pPr>
            <a:endParaRPr lang="en-US" altLang="zh-CN" dirty="0">
              <a:solidFill>
                <a:prstClr val="black"/>
              </a:solidFill>
              <a:latin typeface="幼圆"/>
              <a:ea typeface="幼圆"/>
            </a:endParaRPr>
          </a:p>
          <a:p>
            <a:pPr marL="0" indent="0">
              <a:lnSpc>
                <a:spcPct val="150000"/>
              </a:lnSpc>
              <a:buClr>
                <a:srgbClr val="16754D"/>
              </a:buClr>
              <a:buFont typeface="Wingdings" panose="05000000000000000000" pitchFamily="2" charset="2"/>
              <a:buNone/>
            </a:pPr>
            <a:r>
              <a:rPr dirty="0">
                <a:solidFill>
                  <a:srgbClr val="0000FF"/>
                </a:solidFill>
                <a:latin typeface="幼圆"/>
                <a:ea typeface="幼圆"/>
              </a:rPr>
              <a:t>服从自由度为</a:t>
            </a:r>
            <a:r>
              <a:rPr lang="en-US" altLang="zh-CN" dirty="0">
                <a:solidFill>
                  <a:srgbClr val="0000FF"/>
                </a:solidFill>
                <a:latin typeface="幼圆"/>
                <a:ea typeface="幼圆"/>
              </a:rPr>
              <a:t>5</a:t>
            </a:r>
            <a:r>
              <a:rPr dirty="0">
                <a:solidFill>
                  <a:srgbClr val="0000FF"/>
                </a:solidFill>
                <a:latin typeface="幼圆"/>
                <a:ea typeface="幼圆"/>
              </a:rPr>
              <a:t>的</a:t>
            </a:r>
            <a:r>
              <a:rPr lang="en-US" altLang="zh-CN" dirty="0">
                <a:solidFill>
                  <a:srgbClr val="0000FF"/>
                </a:solidFill>
                <a:latin typeface="幼圆"/>
                <a:ea typeface="幼圆"/>
              </a:rPr>
              <a:t>t</a:t>
            </a:r>
            <a:r>
              <a:rPr dirty="0">
                <a:solidFill>
                  <a:srgbClr val="0000FF"/>
                </a:solidFill>
                <a:latin typeface="幼圆"/>
                <a:ea typeface="幼圆"/>
              </a:rPr>
              <a:t>分布</a:t>
            </a:r>
            <a:r>
              <a:rPr dirty="0">
                <a:solidFill>
                  <a:prstClr val="black"/>
                </a:solidFill>
                <a:latin typeface="幼圆"/>
                <a:ea typeface="幼圆"/>
              </a:rPr>
              <a:t>。</a:t>
            </a:r>
            <a:endParaRPr lang="en-US" altLang="zh-CN" dirty="0">
              <a:solidFill>
                <a:prstClr val="black"/>
              </a:solidFill>
              <a:latin typeface="幼圆"/>
              <a:ea typeface="幼圆"/>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794" y="4132760"/>
            <a:ext cx="2236787" cy="125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960535"/>
            <a:ext cx="2027237" cy="3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414114"/>
            <a:ext cx="4167963" cy="429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9651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0" dirty="0">
                <a:latin typeface="FangSong"/>
                <a:cs typeface="FangSong"/>
              </a:rPr>
              <a:t>过拟</a:t>
            </a:r>
            <a:r>
              <a:rPr sz="2800" spc="-30" dirty="0">
                <a:latin typeface="FangSong"/>
                <a:cs typeface="FangSong"/>
              </a:rPr>
              <a:t>合</a:t>
            </a:r>
            <a:r>
              <a:rPr sz="2800" spc="-430" dirty="0">
                <a:latin typeface="FangSong"/>
                <a:cs typeface="FangSong"/>
              </a:rPr>
              <a:t> </a:t>
            </a:r>
            <a:r>
              <a:rPr spc="-5" dirty="0"/>
              <a:t>(</a:t>
            </a:r>
            <a:r>
              <a:rPr spc="-15" dirty="0"/>
              <a:t>o</a:t>
            </a:r>
            <a:r>
              <a:rPr spc="-10" dirty="0"/>
              <a:t>ve</a:t>
            </a:r>
            <a:r>
              <a:rPr dirty="0"/>
              <a:t>rf</a:t>
            </a:r>
            <a:r>
              <a:rPr spc="-15" dirty="0"/>
              <a:t>i</a:t>
            </a:r>
            <a:r>
              <a:rPr dirty="0"/>
              <a:t>tting)</a:t>
            </a:r>
            <a:r>
              <a:rPr spc="-20" dirty="0"/>
              <a:t> </a:t>
            </a:r>
            <a:r>
              <a:rPr sz="2800" spc="-15" dirty="0"/>
              <a:t>vs.</a:t>
            </a:r>
            <a:r>
              <a:rPr sz="2800" spc="15" dirty="0"/>
              <a:t> </a:t>
            </a:r>
            <a:r>
              <a:rPr sz="2800" spc="-20" dirty="0">
                <a:latin typeface="FangSong"/>
                <a:cs typeface="FangSong"/>
              </a:rPr>
              <a:t>欠拟</a:t>
            </a:r>
            <a:r>
              <a:rPr sz="2800" spc="-30" dirty="0">
                <a:latin typeface="FangSong"/>
                <a:cs typeface="FangSong"/>
              </a:rPr>
              <a:t>合</a:t>
            </a:r>
            <a:r>
              <a:rPr sz="2800" spc="-430" dirty="0">
                <a:latin typeface="FangSong"/>
                <a:cs typeface="FangSong"/>
              </a:rPr>
              <a:t> </a:t>
            </a:r>
            <a:r>
              <a:rPr dirty="0"/>
              <a:t>(und</a:t>
            </a:r>
            <a:r>
              <a:rPr spc="-10" dirty="0"/>
              <a:t>e</a:t>
            </a:r>
            <a:r>
              <a:rPr dirty="0"/>
              <a:t>rf</a:t>
            </a:r>
            <a:r>
              <a:rPr spc="-15" dirty="0"/>
              <a:t>i</a:t>
            </a:r>
            <a:r>
              <a:rPr dirty="0"/>
              <a:t>tting)</a:t>
            </a:r>
            <a:endParaRPr sz="2800">
              <a:latin typeface="FangSong"/>
              <a:cs typeface="FangSong"/>
            </a:endParaRPr>
          </a:p>
        </p:txBody>
      </p:sp>
      <p:sp>
        <p:nvSpPr>
          <p:cNvPr id="3" name="object 3"/>
          <p:cNvSpPr/>
          <p:nvPr/>
        </p:nvSpPr>
        <p:spPr>
          <a:xfrm>
            <a:off x="431291" y="1136903"/>
            <a:ext cx="8269224" cy="497586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94841" y="1865999"/>
            <a:ext cx="5444490" cy="483234"/>
          </a:xfrm>
          <a:prstGeom prst="rect">
            <a:avLst/>
          </a:prstGeom>
        </p:spPr>
        <p:txBody>
          <a:bodyPr vert="horz" wrap="square" lIns="0" tIns="0" rIns="0" bIns="0" rtlCol="0">
            <a:spAutoFit/>
          </a:bodyPr>
          <a:lstStyle/>
          <a:p>
            <a:pPr marL="12700">
              <a:lnSpc>
                <a:spcPct val="100000"/>
              </a:lnSpc>
            </a:pPr>
            <a:r>
              <a:rPr sz="3600" spc="-5" dirty="0">
                <a:latin typeface="FangSong"/>
                <a:cs typeface="FangSong"/>
              </a:rPr>
              <a:t>“误差”包含了哪些因</a:t>
            </a:r>
            <a:r>
              <a:rPr sz="3600" dirty="0">
                <a:latin typeface="FangSong"/>
                <a:cs typeface="FangSong"/>
              </a:rPr>
              <a:t>素</a:t>
            </a:r>
            <a:r>
              <a:rPr sz="3600" spc="-540" dirty="0">
                <a:latin typeface="FangSong"/>
                <a:cs typeface="FangSong"/>
              </a:rPr>
              <a:t> </a:t>
            </a:r>
            <a:r>
              <a:rPr sz="3600" spc="-370" dirty="0">
                <a:latin typeface="Courier New"/>
                <a:cs typeface="Courier New"/>
              </a:rPr>
              <a:t>?</a:t>
            </a:r>
            <a:endParaRPr sz="3600">
              <a:latin typeface="Courier New"/>
              <a:cs typeface="Courier New"/>
            </a:endParaRPr>
          </a:p>
        </p:txBody>
      </p:sp>
      <p:sp>
        <p:nvSpPr>
          <p:cNvPr id="3" name="object 3"/>
          <p:cNvSpPr txBox="1"/>
          <p:nvPr/>
        </p:nvSpPr>
        <p:spPr>
          <a:xfrm>
            <a:off x="1591817" y="3248370"/>
            <a:ext cx="5715635" cy="1163955"/>
          </a:xfrm>
          <a:prstGeom prst="rect">
            <a:avLst/>
          </a:prstGeom>
        </p:spPr>
        <p:txBody>
          <a:bodyPr vert="horz" wrap="square" lIns="0" tIns="0" rIns="0" bIns="0" rtlCol="0">
            <a:spAutoFit/>
          </a:bodyPr>
          <a:lstStyle/>
          <a:p>
            <a:pPr algn="ctr">
              <a:lnSpc>
                <a:spcPct val="100000"/>
              </a:lnSpc>
            </a:pPr>
            <a:r>
              <a:rPr sz="3200" dirty="0">
                <a:latin typeface="FangSong"/>
                <a:cs typeface="FangSong"/>
              </a:rPr>
              <a:t>换言</a:t>
            </a:r>
            <a:r>
              <a:rPr sz="3200" spc="-15" dirty="0">
                <a:latin typeface="FangSong"/>
                <a:cs typeface="FangSong"/>
              </a:rPr>
              <a:t>之</a:t>
            </a:r>
            <a:r>
              <a:rPr sz="3200" dirty="0">
                <a:latin typeface="FangSong"/>
                <a:cs typeface="FangSong"/>
              </a:rPr>
              <a:t>，从</a:t>
            </a:r>
            <a:r>
              <a:rPr sz="3200" spc="-15" dirty="0">
                <a:latin typeface="FangSong"/>
                <a:cs typeface="FangSong"/>
              </a:rPr>
              <a:t>机</a:t>
            </a:r>
            <a:r>
              <a:rPr sz="3200" dirty="0">
                <a:latin typeface="FangSong"/>
                <a:cs typeface="FangSong"/>
              </a:rPr>
              <a:t>器学</a:t>
            </a:r>
            <a:r>
              <a:rPr sz="3200" spc="-15" dirty="0">
                <a:latin typeface="FangSong"/>
                <a:cs typeface="FangSong"/>
              </a:rPr>
              <a:t>习</a:t>
            </a:r>
            <a:r>
              <a:rPr sz="3200" dirty="0">
                <a:latin typeface="FangSong"/>
                <a:cs typeface="FangSong"/>
              </a:rPr>
              <a:t>的角</a:t>
            </a:r>
            <a:r>
              <a:rPr sz="3200" spc="-15" dirty="0">
                <a:latin typeface="FangSong"/>
                <a:cs typeface="FangSong"/>
              </a:rPr>
              <a:t>度</a:t>
            </a:r>
            <a:r>
              <a:rPr sz="3200" dirty="0">
                <a:latin typeface="FangSong"/>
                <a:cs typeface="FangSong"/>
              </a:rPr>
              <a:t>看，</a:t>
            </a:r>
            <a:endParaRPr sz="3200">
              <a:latin typeface="FangSong"/>
              <a:cs typeface="FangSong"/>
            </a:endParaRPr>
          </a:p>
          <a:p>
            <a:pPr algn="ctr">
              <a:lnSpc>
                <a:spcPct val="100000"/>
              </a:lnSpc>
              <a:spcBef>
                <a:spcPts val="1920"/>
              </a:spcBef>
            </a:pPr>
            <a:r>
              <a:rPr sz="3200" dirty="0">
                <a:latin typeface="FangSong"/>
                <a:cs typeface="FangSong"/>
              </a:rPr>
              <a:t>“误</a:t>
            </a:r>
            <a:r>
              <a:rPr sz="3200" spc="-15" dirty="0">
                <a:latin typeface="FangSong"/>
                <a:cs typeface="FangSong"/>
              </a:rPr>
              <a:t>差</a:t>
            </a:r>
            <a:r>
              <a:rPr sz="3200" dirty="0">
                <a:latin typeface="FangSong"/>
                <a:cs typeface="FangSong"/>
              </a:rPr>
              <a:t>”从</a:t>
            </a:r>
            <a:r>
              <a:rPr sz="3200" spc="-15" dirty="0">
                <a:latin typeface="FangSong"/>
                <a:cs typeface="FangSong"/>
              </a:rPr>
              <a:t>何</a:t>
            </a:r>
            <a:r>
              <a:rPr sz="3200" dirty="0">
                <a:latin typeface="FangSong"/>
                <a:cs typeface="FangSong"/>
              </a:rPr>
              <a:t>而</a:t>
            </a:r>
            <a:r>
              <a:rPr sz="3200" spc="-15" dirty="0">
                <a:latin typeface="FangSong"/>
                <a:cs typeface="FangSong"/>
              </a:rPr>
              <a:t>来</a:t>
            </a:r>
            <a:r>
              <a:rPr sz="3200" spc="-330" dirty="0">
                <a:latin typeface="Courier New"/>
                <a:cs typeface="Courier New"/>
              </a:rPr>
              <a:t>?</a:t>
            </a:r>
            <a:endParaRPr sz="3200">
              <a:latin typeface="Courier New"/>
              <a:cs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偏差与方差</a:t>
            </a:r>
          </a:p>
        </p:txBody>
      </p:sp>
      <p:sp>
        <p:nvSpPr>
          <p:cNvPr id="3" name="内容占位符 2"/>
          <p:cNvSpPr>
            <a:spLocks noGrp="1"/>
          </p:cNvSpPr>
          <p:nvPr>
            <p:ph idx="1"/>
          </p:nvPr>
        </p:nvSpPr>
        <p:spPr>
          <a:xfrm>
            <a:off x="260350" y="890925"/>
            <a:ext cx="8883650" cy="1429434"/>
          </a:xfrm>
        </p:spPr>
        <p:txBody>
          <a:bodyPr>
            <a:normAutofit/>
          </a:bodyPr>
          <a:lstStyle/>
          <a:p>
            <a:pPr marL="0" indent="0">
              <a:lnSpc>
                <a:spcPct val="160000"/>
              </a:lnSpc>
              <a:buNone/>
            </a:pPr>
            <a:r>
              <a:rPr lang="zh-CN" altLang="en-US" sz="2000" dirty="0"/>
              <a:t>通过实验可以估计学习算法的泛化性能，而“</a:t>
            </a:r>
            <a:r>
              <a:rPr lang="zh-CN" altLang="en-US" sz="2000" b="1" dirty="0">
                <a:solidFill>
                  <a:srgbClr val="FF0000"/>
                </a:solidFill>
              </a:rPr>
              <a:t>偏差</a:t>
            </a:r>
            <a:r>
              <a:rPr lang="en-US" altLang="zh-CN" sz="2000" b="1" dirty="0">
                <a:solidFill>
                  <a:srgbClr val="FF0000"/>
                </a:solidFill>
              </a:rPr>
              <a:t>-</a:t>
            </a:r>
            <a:r>
              <a:rPr lang="zh-CN" altLang="en-US" sz="2000" b="1" dirty="0">
                <a:solidFill>
                  <a:srgbClr val="FF0000"/>
                </a:solidFill>
              </a:rPr>
              <a:t>方差分解</a:t>
            </a:r>
            <a:r>
              <a:rPr lang="zh-CN" altLang="en-US" sz="2000" dirty="0"/>
              <a:t>”可以用来帮助</a:t>
            </a:r>
            <a:r>
              <a:rPr lang="zh-CN" altLang="en-US" sz="2000" b="1" dirty="0">
                <a:solidFill>
                  <a:srgbClr val="0000FF"/>
                </a:solidFill>
              </a:rPr>
              <a:t>解释泛化性能</a:t>
            </a:r>
            <a:r>
              <a:rPr lang="zh-CN" altLang="en-US" sz="2000" dirty="0"/>
              <a:t>。偏差</a:t>
            </a:r>
            <a:r>
              <a:rPr lang="en-US" altLang="zh-CN" sz="2000" dirty="0"/>
              <a:t>-</a:t>
            </a:r>
            <a:r>
              <a:rPr lang="zh-CN" altLang="en-US" sz="2000" dirty="0"/>
              <a:t>方差分解试图</a:t>
            </a:r>
            <a:r>
              <a:rPr lang="zh-CN" altLang="en-US" sz="2000" dirty="0">
                <a:solidFill>
                  <a:srgbClr val="FF0000"/>
                </a:solidFill>
              </a:rPr>
              <a:t>对学习算法期望的泛化错误率进行拆解</a:t>
            </a:r>
            <a:r>
              <a:rPr lang="zh-CN" altLang="en-US" sz="2000" dirty="0"/>
              <a:t>。</a:t>
            </a:r>
            <a:endParaRPr lang="en-US" altLang="zh-CN" sz="2000" dirty="0"/>
          </a:p>
        </p:txBody>
      </p:sp>
      <p:grpSp>
        <p:nvGrpSpPr>
          <p:cNvPr id="13" name="组合 12"/>
          <p:cNvGrpSpPr/>
          <p:nvPr/>
        </p:nvGrpSpPr>
        <p:grpSpPr>
          <a:xfrm>
            <a:off x="260350" y="2198688"/>
            <a:ext cx="8616950" cy="3835521"/>
            <a:chOff x="260350" y="2352337"/>
            <a:chExt cx="8616950" cy="3835521"/>
          </a:xfrm>
        </p:grpSpPr>
        <p:sp>
          <p:nvSpPr>
            <p:cNvPr id="5" name="内容占位符 2"/>
            <p:cNvSpPr txBox="1">
              <a:spLocks/>
            </p:cNvSpPr>
            <p:nvPr/>
          </p:nvSpPr>
          <p:spPr>
            <a:xfrm>
              <a:off x="260350" y="2352337"/>
              <a:ext cx="8616950" cy="383552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16754D"/>
                </a:buClr>
                <a:buFont typeface="Wingdings" panose="05000000000000000000" pitchFamily="2" charset="2"/>
                <a:buNone/>
              </a:pPr>
              <a:r>
                <a:rPr sz="2000" dirty="0">
                  <a:solidFill>
                    <a:prstClr val="black"/>
                  </a:solidFill>
                </a:rPr>
                <a:t>对测试样本  </a:t>
              </a:r>
              <a:r>
                <a:rPr lang="zh-CN" altLang="en-US" sz="2000" dirty="0">
                  <a:solidFill>
                    <a:prstClr val="black"/>
                  </a:solidFill>
                </a:rPr>
                <a:t> </a:t>
              </a:r>
              <a:r>
                <a:rPr lang="en-US" altLang="zh-CN" sz="2000" dirty="0">
                  <a:solidFill>
                    <a:prstClr val="black"/>
                  </a:solidFill>
                </a:rPr>
                <a:t>,</a:t>
              </a:r>
              <a:r>
                <a:rPr sz="2000" dirty="0">
                  <a:solidFill>
                    <a:prstClr val="black"/>
                  </a:solidFill>
                </a:rPr>
                <a:t>令    </a:t>
              </a:r>
              <a:r>
                <a:rPr lang="zh-CN" altLang="en-US" sz="2000" dirty="0">
                  <a:solidFill>
                    <a:prstClr val="black"/>
                  </a:solidFill>
                </a:rPr>
                <a:t> </a:t>
              </a:r>
              <a:r>
                <a:rPr sz="2000" dirty="0">
                  <a:solidFill>
                    <a:prstClr val="black"/>
                  </a:solidFill>
                </a:rPr>
                <a:t>为   </a:t>
              </a:r>
              <a:r>
                <a:rPr lang="zh-CN" altLang="en-US" sz="2000" dirty="0">
                  <a:solidFill>
                    <a:prstClr val="black"/>
                  </a:solidFill>
                </a:rPr>
                <a:t> </a:t>
              </a:r>
              <a:r>
                <a:rPr sz="2000" dirty="0">
                  <a:solidFill>
                    <a:prstClr val="black"/>
                  </a:solidFill>
                </a:rPr>
                <a:t>在数据集中的</a:t>
              </a:r>
              <a:r>
                <a:rPr sz="2000" dirty="0">
                  <a:solidFill>
                    <a:srgbClr val="C00000"/>
                  </a:solidFill>
                </a:rPr>
                <a:t>标记</a:t>
              </a:r>
              <a:r>
                <a:rPr sz="2000" dirty="0">
                  <a:solidFill>
                    <a:prstClr val="black"/>
                  </a:solidFill>
                </a:rPr>
                <a:t>， </a:t>
              </a:r>
              <a:r>
                <a:rPr lang="zh-CN" altLang="en-US" sz="2000" dirty="0">
                  <a:solidFill>
                    <a:prstClr val="black"/>
                  </a:solidFill>
                </a:rPr>
                <a:t> </a:t>
              </a:r>
              <a:r>
                <a:rPr sz="2000" dirty="0">
                  <a:solidFill>
                    <a:prstClr val="black"/>
                  </a:solidFill>
                </a:rPr>
                <a:t>为   </a:t>
              </a:r>
              <a:r>
                <a:rPr lang="zh-CN" altLang="en-US" sz="2000" dirty="0">
                  <a:solidFill>
                    <a:prstClr val="black"/>
                  </a:solidFill>
                </a:rPr>
                <a:t> </a:t>
              </a:r>
              <a:r>
                <a:rPr sz="2000" dirty="0">
                  <a:solidFill>
                    <a:prstClr val="black"/>
                  </a:solidFill>
                </a:rPr>
                <a:t>的</a:t>
              </a:r>
              <a:r>
                <a:rPr sz="2000" dirty="0">
                  <a:solidFill>
                    <a:srgbClr val="C00000"/>
                  </a:solidFill>
                </a:rPr>
                <a:t>真实标记</a:t>
              </a:r>
              <a:r>
                <a:rPr sz="2000" dirty="0">
                  <a:solidFill>
                    <a:prstClr val="black"/>
                  </a:solidFill>
                </a:rPr>
                <a:t>，</a:t>
              </a:r>
              <a:endParaRPr lang="en-US" altLang="zh-CN" sz="2000" dirty="0">
                <a:solidFill>
                  <a:prstClr val="black"/>
                </a:solidFill>
              </a:endParaRPr>
            </a:p>
            <a:p>
              <a:pPr marL="0" indent="0">
                <a:buClr>
                  <a:srgbClr val="16754D"/>
                </a:buClr>
                <a:buFont typeface="Wingdings" panose="05000000000000000000" pitchFamily="2" charset="2"/>
                <a:buNone/>
              </a:pPr>
              <a:r>
                <a:rPr sz="2000" dirty="0">
                  <a:solidFill>
                    <a:prstClr val="black"/>
                  </a:solidFill>
                </a:rPr>
                <a:t>为训练集   </a:t>
              </a:r>
              <a:r>
                <a:rPr lang="zh-CN" altLang="en-US" sz="2000" dirty="0">
                  <a:solidFill>
                    <a:prstClr val="black"/>
                  </a:solidFill>
                </a:rPr>
                <a:t> </a:t>
              </a:r>
              <a:r>
                <a:rPr sz="2000" dirty="0">
                  <a:solidFill>
                    <a:prstClr val="black"/>
                  </a:solidFill>
                </a:rPr>
                <a:t>上学得模型   </a:t>
              </a:r>
              <a:r>
                <a:rPr lang="zh-CN" altLang="en-US" sz="2000" dirty="0">
                  <a:solidFill>
                    <a:prstClr val="black"/>
                  </a:solidFill>
                </a:rPr>
                <a:t> </a:t>
              </a:r>
              <a:r>
                <a:rPr sz="2000" dirty="0">
                  <a:solidFill>
                    <a:prstClr val="black"/>
                  </a:solidFill>
                </a:rPr>
                <a:t>在   </a:t>
              </a:r>
              <a:r>
                <a:rPr lang="zh-CN" altLang="en-US" sz="2000" dirty="0">
                  <a:solidFill>
                    <a:prstClr val="black"/>
                  </a:solidFill>
                </a:rPr>
                <a:t> </a:t>
              </a:r>
              <a:r>
                <a:rPr sz="2000" dirty="0">
                  <a:solidFill>
                    <a:prstClr val="black"/>
                  </a:solidFill>
                </a:rPr>
                <a:t>上的</a:t>
              </a:r>
              <a:r>
                <a:rPr sz="2000" dirty="0">
                  <a:solidFill>
                    <a:srgbClr val="C00000"/>
                  </a:solidFill>
                </a:rPr>
                <a:t>预测输出</a:t>
              </a:r>
              <a:r>
                <a:rPr sz="2000" dirty="0">
                  <a:solidFill>
                    <a:prstClr val="black"/>
                  </a:solidFill>
                </a:rPr>
                <a:t>。以回归任务为例：学习</a:t>
              </a:r>
              <a:endParaRPr lang="en-US" altLang="zh-CN" sz="2000" dirty="0">
                <a:solidFill>
                  <a:prstClr val="black"/>
                </a:solidFill>
              </a:endParaRPr>
            </a:p>
            <a:p>
              <a:pPr marL="0" indent="0">
                <a:buClr>
                  <a:srgbClr val="16754D"/>
                </a:buClr>
                <a:buFont typeface="Wingdings" panose="05000000000000000000" pitchFamily="2" charset="2"/>
                <a:buNone/>
              </a:pPr>
              <a:r>
                <a:rPr sz="2000" dirty="0">
                  <a:solidFill>
                    <a:prstClr val="black"/>
                  </a:solidFill>
                </a:rPr>
                <a:t>算法的</a:t>
              </a:r>
              <a:r>
                <a:rPr sz="2000" dirty="0">
                  <a:solidFill>
                    <a:srgbClr val="FF0000"/>
                  </a:solidFill>
                </a:rPr>
                <a:t>期望预期</a:t>
              </a:r>
              <a:r>
                <a:rPr sz="2000" dirty="0">
                  <a:solidFill>
                    <a:prstClr val="black"/>
                  </a:solidFill>
                </a:rPr>
                <a:t>为：</a:t>
              </a:r>
              <a:endParaRPr lang="en-US" altLang="zh-CN" sz="2000" dirty="0">
                <a:solidFill>
                  <a:prstClr val="black"/>
                </a:solidFill>
              </a:endParaRPr>
            </a:p>
            <a:p>
              <a:pPr marL="0" indent="0">
                <a:buClr>
                  <a:srgbClr val="16754D"/>
                </a:buClr>
                <a:buFont typeface="Wingdings" panose="05000000000000000000" pitchFamily="2" charset="2"/>
                <a:buNone/>
              </a:pPr>
              <a:endParaRPr lang="en-US" altLang="zh-CN" sz="2000" dirty="0">
                <a:solidFill>
                  <a:prstClr val="black"/>
                </a:solidFill>
              </a:endParaRPr>
            </a:p>
            <a:p>
              <a:pPr marL="0" indent="0">
                <a:buClr>
                  <a:srgbClr val="16754D"/>
                </a:buClr>
                <a:buFont typeface="Wingdings" panose="05000000000000000000" pitchFamily="2" charset="2"/>
                <a:buNone/>
              </a:pPr>
              <a:r>
                <a:rPr sz="2000" dirty="0">
                  <a:solidFill>
                    <a:prstClr val="black"/>
                  </a:solidFill>
                </a:rPr>
                <a:t>使用</a:t>
              </a:r>
              <a:r>
                <a:rPr sz="2000" dirty="0">
                  <a:solidFill>
                    <a:srgbClr val="0000FF"/>
                  </a:solidFill>
                </a:rPr>
                <a:t>样本数目相同</a:t>
              </a:r>
              <a:r>
                <a:rPr sz="2000" dirty="0">
                  <a:solidFill>
                    <a:prstClr val="black"/>
                  </a:solidFill>
                </a:rPr>
                <a:t>的</a:t>
              </a:r>
              <a:r>
                <a:rPr sz="2000" dirty="0">
                  <a:solidFill>
                    <a:srgbClr val="0000FF"/>
                  </a:solidFill>
                </a:rPr>
                <a:t>不同训练集</a:t>
              </a:r>
              <a:r>
                <a:rPr sz="2000" dirty="0">
                  <a:solidFill>
                    <a:prstClr val="black"/>
                  </a:solidFill>
                </a:rPr>
                <a:t>产生的</a:t>
              </a:r>
              <a:r>
                <a:rPr sz="2000" dirty="0">
                  <a:solidFill>
                    <a:srgbClr val="FF0000"/>
                  </a:solidFill>
                </a:rPr>
                <a:t>方差</a:t>
              </a:r>
              <a:r>
                <a:rPr sz="2000" dirty="0">
                  <a:solidFill>
                    <a:prstClr val="black"/>
                  </a:solidFill>
                </a:rPr>
                <a:t>为</a:t>
              </a:r>
              <a:endParaRPr lang="en-US" altLang="zh-CN" sz="2000" dirty="0">
                <a:solidFill>
                  <a:prstClr val="black"/>
                </a:solidFill>
              </a:endParaRPr>
            </a:p>
            <a:p>
              <a:pPr marL="0" indent="0">
                <a:buClr>
                  <a:srgbClr val="16754D"/>
                </a:buClr>
                <a:buFont typeface="Wingdings" panose="05000000000000000000" pitchFamily="2" charset="2"/>
                <a:buNone/>
              </a:pPr>
              <a:endParaRPr lang="en-US" altLang="zh-CN" sz="2000" dirty="0">
                <a:solidFill>
                  <a:prstClr val="black"/>
                </a:solidFill>
              </a:endParaRPr>
            </a:p>
            <a:p>
              <a:pPr marL="0" indent="0">
                <a:buClr>
                  <a:srgbClr val="16754D"/>
                </a:buClr>
                <a:buFont typeface="Wingdings" panose="05000000000000000000" pitchFamily="2" charset="2"/>
                <a:buNone/>
              </a:pPr>
              <a:r>
                <a:rPr sz="2000" dirty="0">
                  <a:solidFill>
                    <a:srgbClr val="FF0000"/>
                  </a:solidFill>
                </a:rPr>
                <a:t>噪声</a:t>
              </a:r>
              <a:r>
                <a:rPr lang="en-US" altLang="zh-CN" sz="2000" dirty="0">
                  <a:solidFill>
                    <a:srgbClr val="FF0000"/>
                  </a:solidFill>
                </a:rPr>
                <a:t>(</a:t>
              </a:r>
              <a:r>
                <a:rPr lang="zh-CN" altLang="en-US" sz="2000" dirty="0">
                  <a:solidFill>
                    <a:srgbClr val="FF0000"/>
                  </a:solidFill>
                </a:rPr>
                <a:t>标记错误</a:t>
              </a:r>
              <a:r>
                <a:rPr lang="en-US" altLang="zh-CN" sz="2000" dirty="0">
                  <a:solidFill>
                    <a:srgbClr val="FF0000"/>
                  </a:solidFill>
                </a:rPr>
                <a:t>)</a:t>
              </a:r>
              <a:r>
                <a:rPr sz="2000" dirty="0">
                  <a:solidFill>
                    <a:prstClr val="black"/>
                  </a:solidFill>
                </a:rPr>
                <a:t>为</a:t>
              </a:r>
            </a:p>
          </p:txBody>
        </p:sp>
        <p:graphicFrame>
          <p:nvGraphicFramePr>
            <p:cNvPr id="4" name="对象 3"/>
            <p:cNvGraphicFramePr>
              <a:graphicFrameLocks noChangeAspect="1"/>
            </p:cNvGraphicFramePr>
            <p:nvPr>
              <p:extLst>
                <p:ext uri="{D42A27DB-BD31-4B8C-83A1-F6EECF244321}">
                  <p14:modId xmlns:p14="http://schemas.microsoft.com/office/powerpoint/2010/main" val="1564418904"/>
                </p:ext>
              </p:extLst>
            </p:nvPr>
          </p:nvGraphicFramePr>
          <p:xfrm>
            <a:off x="1655763" y="2446153"/>
            <a:ext cx="173037" cy="236537"/>
          </p:xfrm>
          <a:graphic>
            <a:graphicData uri="http://schemas.openxmlformats.org/presentationml/2006/ole">
              <mc:AlternateContent xmlns:mc="http://schemas.openxmlformats.org/markup-compatibility/2006">
                <mc:Choice xmlns:v="urn:schemas-microsoft-com:vml" Requires="v">
                  <p:oleObj spid="_x0000_s7319" name="Formula" r:id="rId3" imgW="87840" imgH="119520" progId="Equation.Ribbit">
                    <p:embed/>
                  </p:oleObj>
                </mc:Choice>
                <mc:Fallback>
                  <p:oleObj name="Formula" r:id="rId3" imgW="87840" imgH="119520" progId="Equation.Ribbit">
                    <p:embed/>
                    <p:pic>
                      <p:nvPicPr>
                        <p:cNvPr id="0" name=""/>
                        <p:cNvPicPr/>
                        <p:nvPr/>
                      </p:nvPicPr>
                      <p:blipFill>
                        <a:blip r:embed="rId4"/>
                        <a:stretch>
                          <a:fillRect/>
                        </a:stretch>
                      </p:blipFill>
                      <p:spPr>
                        <a:xfrm>
                          <a:off x="1655763" y="2446153"/>
                          <a:ext cx="173037" cy="2365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044816929"/>
                </p:ext>
              </p:extLst>
            </p:nvPr>
          </p:nvGraphicFramePr>
          <p:xfrm>
            <a:off x="2292065" y="2397853"/>
            <a:ext cx="333375" cy="239713"/>
          </p:xfrm>
          <a:graphic>
            <a:graphicData uri="http://schemas.openxmlformats.org/presentationml/2006/ole">
              <mc:AlternateContent xmlns:mc="http://schemas.openxmlformats.org/markup-compatibility/2006">
                <mc:Choice xmlns:v="urn:schemas-microsoft-com:vml" Requires="v">
                  <p:oleObj spid="_x0000_s7320" name="Formula" r:id="rId5" imgW="167760" imgH="120960" progId="Equation.Ribbit">
                    <p:embed/>
                  </p:oleObj>
                </mc:Choice>
                <mc:Fallback>
                  <p:oleObj name="Formula" r:id="rId5" imgW="167760" imgH="120960" progId="Equation.Ribbit">
                    <p:embed/>
                    <p:pic>
                      <p:nvPicPr>
                        <p:cNvPr id="0" name=""/>
                        <p:cNvPicPr/>
                        <p:nvPr/>
                      </p:nvPicPr>
                      <p:blipFill>
                        <a:blip r:embed="rId6"/>
                        <a:stretch>
                          <a:fillRect/>
                        </a:stretch>
                      </p:blipFill>
                      <p:spPr>
                        <a:xfrm>
                          <a:off x="2292065" y="2397853"/>
                          <a:ext cx="333375" cy="23971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319663762"/>
                </p:ext>
              </p:extLst>
            </p:nvPr>
          </p:nvGraphicFramePr>
          <p:xfrm>
            <a:off x="3009932" y="2436643"/>
            <a:ext cx="173037" cy="236537"/>
          </p:xfrm>
          <a:graphic>
            <a:graphicData uri="http://schemas.openxmlformats.org/presentationml/2006/ole">
              <mc:AlternateContent xmlns:mc="http://schemas.openxmlformats.org/markup-compatibility/2006">
                <mc:Choice xmlns:v="urn:schemas-microsoft-com:vml" Requires="v">
                  <p:oleObj spid="_x0000_s7321" name="Formula" r:id="rId7" imgW="87840" imgH="119520" progId="Equation.Ribbit">
                    <p:embed/>
                  </p:oleObj>
                </mc:Choice>
                <mc:Fallback>
                  <p:oleObj name="Formula" r:id="rId7" imgW="87840" imgH="119520" progId="Equation.Ribbit">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32" y="2436643"/>
                          <a:ext cx="173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829259745"/>
                </p:ext>
              </p:extLst>
            </p:nvPr>
          </p:nvGraphicFramePr>
          <p:xfrm>
            <a:off x="5569744" y="2422389"/>
            <a:ext cx="163513" cy="239713"/>
          </p:xfrm>
          <a:graphic>
            <a:graphicData uri="http://schemas.openxmlformats.org/presentationml/2006/ole">
              <mc:AlternateContent xmlns:mc="http://schemas.openxmlformats.org/markup-compatibility/2006">
                <mc:Choice xmlns:v="urn:schemas-microsoft-com:vml" Requires="v">
                  <p:oleObj spid="_x0000_s7322" name="Formula" r:id="rId9" imgW="82800" imgH="120960" progId="Equation.Ribbit">
                    <p:embed/>
                  </p:oleObj>
                </mc:Choice>
                <mc:Fallback>
                  <p:oleObj name="Formula" r:id="rId9" imgW="82800" imgH="120960" progId="Equation.Ribbit">
                    <p:embed/>
                    <p:pic>
                      <p:nvPicPr>
                        <p:cNvPr id="0" name=""/>
                        <p:cNvPicPr/>
                        <p:nvPr/>
                      </p:nvPicPr>
                      <p:blipFill>
                        <a:blip r:embed="rId10"/>
                        <a:stretch>
                          <a:fillRect/>
                        </a:stretch>
                      </p:blipFill>
                      <p:spPr>
                        <a:xfrm>
                          <a:off x="5569744" y="2422389"/>
                          <a:ext cx="163513" cy="23971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813750453"/>
                </p:ext>
              </p:extLst>
            </p:nvPr>
          </p:nvGraphicFramePr>
          <p:xfrm>
            <a:off x="6075363" y="2440870"/>
            <a:ext cx="173037" cy="236537"/>
          </p:xfrm>
          <a:graphic>
            <a:graphicData uri="http://schemas.openxmlformats.org/presentationml/2006/ole">
              <mc:AlternateContent xmlns:mc="http://schemas.openxmlformats.org/markup-compatibility/2006">
                <mc:Choice xmlns:v="urn:schemas-microsoft-com:vml" Requires="v">
                  <p:oleObj spid="_x0000_s7323" name="Formula" r:id="rId11" imgW="87840" imgH="119520" progId="Equation.Ribbit">
                    <p:embed/>
                  </p:oleObj>
                </mc:Choice>
                <mc:Fallback>
                  <p:oleObj name="Formula" r:id="rId11" imgW="87840" imgH="119520" progId="Equation.Ribbit">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5363" y="2440870"/>
                          <a:ext cx="173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78"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3541" y="2368632"/>
              <a:ext cx="830261" cy="289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extLst>
                <p:ext uri="{D42A27DB-BD31-4B8C-83A1-F6EECF244321}">
                  <p14:modId xmlns:p14="http://schemas.microsoft.com/office/powerpoint/2010/main" val="1073412194"/>
                </p:ext>
              </p:extLst>
            </p:nvPr>
          </p:nvGraphicFramePr>
          <p:xfrm>
            <a:off x="1442110" y="2822920"/>
            <a:ext cx="195261" cy="239751"/>
          </p:xfrm>
          <a:graphic>
            <a:graphicData uri="http://schemas.openxmlformats.org/presentationml/2006/ole">
              <mc:AlternateContent xmlns:mc="http://schemas.openxmlformats.org/markup-compatibility/2006">
                <mc:Choice xmlns:v="urn:schemas-microsoft-com:vml" Requires="v">
                  <p:oleObj spid="_x0000_s7324" name="Formula" r:id="rId13" imgW="127080" imgH="155160" progId="Equation.Ribbit">
                    <p:embed/>
                  </p:oleObj>
                </mc:Choice>
                <mc:Fallback>
                  <p:oleObj name="Formula" r:id="rId13" imgW="127080" imgH="155160" progId="Equation.Ribbit">
                    <p:embed/>
                    <p:pic>
                      <p:nvPicPr>
                        <p:cNvPr id="0" name=""/>
                        <p:cNvPicPr/>
                        <p:nvPr/>
                      </p:nvPicPr>
                      <p:blipFill>
                        <a:blip r:embed="rId14"/>
                        <a:stretch>
                          <a:fillRect/>
                        </a:stretch>
                      </p:blipFill>
                      <p:spPr>
                        <a:xfrm>
                          <a:off x="1442110" y="2822920"/>
                          <a:ext cx="195261" cy="23975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243646581"/>
                </p:ext>
              </p:extLst>
            </p:nvPr>
          </p:nvGraphicFramePr>
          <p:xfrm>
            <a:off x="3068257" y="2737451"/>
            <a:ext cx="229424" cy="413375"/>
          </p:xfrm>
          <a:graphic>
            <a:graphicData uri="http://schemas.openxmlformats.org/presentationml/2006/ole">
              <mc:AlternateContent xmlns:mc="http://schemas.openxmlformats.org/markup-compatibility/2006">
                <mc:Choice xmlns:v="urn:schemas-microsoft-com:vml" Requires="v">
                  <p:oleObj spid="_x0000_s7325" name="Formula" r:id="rId15" imgW="88920" imgH="160200" progId="Equation.Ribbit">
                    <p:embed/>
                  </p:oleObj>
                </mc:Choice>
                <mc:Fallback>
                  <p:oleObj name="Formula" r:id="rId15" imgW="88920" imgH="160200" progId="Equation.Ribbit">
                    <p:embed/>
                    <p:pic>
                      <p:nvPicPr>
                        <p:cNvPr id="0" name=""/>
                        <p:cNvPicPr/>
                        <p:nvPr/>
                      </p:nvPicPr>
                      <p:blipFill>
                        <a:blip r:embed="rId16"/>
                        <a:stretch>
                          <a:fillRect/>
                        </a:stretch>
                      </p:blipFill>
                      <p:spPr>
                        <a:xfrm>
                          <a:off x="3068257" y="2737451"/>
                          <a:ext cx="229424" cy="41337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69853246"/>
                </p:ext>
              </p:extLst>
            </p:nvPr>
          </p:nvGraphicFramePr>
          <p:xfrm>
            <a:off x="3657600" y="2839255"/>
            <a:ext cx="173037" cy="236537"/>
          </p:xfrm>
          <a:graphic>
            <a:graphicData uri="http://schemas.openxmlformats.org/presentationml/2006/ole">
              <mc:AlternateContent xmlns:mc="http://schemas.openxmlformats.org/markup-compatibility/2006">
                <mc:Choice xmlns:v="urn:schemas-microsoft-com:vml" Requires="v">
                  <p:oleObj spid="_x0000_s7326" name="Formula" r:id="rId17" imgW="87840" imgH="119520" progId="Equation.Ribbit">
                    <p:embed/>
                  </p:oleObj>
                </mc:Choice>
                <mc:Fallback>
                  <p:oleObj name="Formula" r:id="rId17" imgW="87840" imgH="119520" progId="Equation.Ribbit">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2839255"/>
                          <a:ext cx="17303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81"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14074" y="3462925"/>
              <a:ext cx="2384642" cy="39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2" name="Picture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32423" y="4352820"/>
              <a:ext cx="3755851" cy="49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3" name="Picture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40801" y="5157189"/>
              <a:ext cx="2209279" cy="4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09226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偏差与方差</a:t>
            </a:r>
          </a:p>
        </p:txBody>
      </p:sp>
      <p:sp>
        <p:nvSpPr>
          <p:cNvPr id="3" name="内容占位符 2"/>
          <p:cNvSpPr>
            <a:spLocks noGrp="1"/>
          </p:cNvSpPr>
          <p:nvPr>
            <p:ph idx="1"/>
          </p:nvPr>
        </p:nvSpPr>
        <p:spPr>
          <a:xfrm>
            <a:off x="260350" y="933642"/>
            <a:ext cx="8616950" cy="1075827"/>
          </a:xfrm>
        </p:spPr>
        <p:txBody>
          <a:bodyPr>
            <a:normAutofit fontScale="92500"/>
          </a:bodyPr>
          <a:lstStyle/>
          <a:p>
            <a:pPr marL="0" indent="0">
              <a:lnSpc>
                <a:spcPct val="140000"/>
              </a:lnSpc>
              <a:buNone/>
            </a:pPr>
            <a:r>
              <a:rPr lang="zh-CN" altLang="en-US" dirty="0">
                <a:solidFill>
                  <a:srgbClr val="0000FF"/>
                </a:solidFill>
                <a:latin typeface="+mn-ea"/>
                <a:ea typeface="+mn-ea"/>
              </a:rPr>
              <a:t>期望输出与真实标记的差别</a:t>
            </a:r>
            <a:r>
              <a:rPr lang="zh-CN" altLang="en-US" dirty="0">
                <a:latin typeface="+mn-ea"/>
                <a:ea typeface="+mn-ea"/>
              </a:rPr>
              <a:t>称为</a:t>
            </a:r>
            <a:r>
              <a:rPr lang="zh-CN" altLang="en-US" dirty="0">
                <a:solidFill>
                  <a:srgbClr val="FF0000"/>
                </a:solidFill>
                <a:latin typeface="+mn-ea"/>
                <a:ea typeface="+mn-ea"/>
              </a:rPr>
              <a:t>偏差</a:t>
            </a:r>
            <a:r>
              <a:rPr lang="zh-CN" altLang="en-US" dirty="0">
                <a:latin typeface="+mn-ea"/>
                <a:ea typeface="+mn-ea"/>
              </a:rPr>
              <a:t>，即</a:t>
            </a:r>
            <a:endParaRPr lang="en-US" altLang="zh-CN" dirty="0">
              <a:latin typeface="+mn-ea"/>
              <a:ea typeface="+mn-ea"/>
            </a:endParaRPr>
          </a:p>
          <a:p>
            <a:pPr marL="0" indent="0">
              <a:lnSpc>
                <a:spcPct val="140000"/>
              </a:lnSpc>
              <a:buNone/>
            </a:pPr>
            <a:r>
              <a:rPr lang="zh-CN" altLang="en-US" dirty="0">
                <a:latin typeface="+mn-ea"/>
                <a:ea typeface="+mn-ea"/>
              </a:rPr>
              <a:t>为便与讨论，假定</a:t>
            </a:r>
            <a:r>
              <a:rPr lang="zh-CN" altLang="en-US" dirty="0">
                <a:solidFill>
                  <a:srgbClr val="0000FF"/>
                </a:solidFill>
                <a:latin typeface="+mn-ea"/>
                <a:ea typeface="+mn-ea"/>
              </a:rPr>
              <a:t>噪声期望为</a:t>
            </a:r>
            <a:r>
              <a:rPr lang="en-US" altLang="zh-CN" dirty="0">
                <a:solidFill>
                  <a:srgbClr val="0000FF"/>
                </a:solidFill>
                <a:latin typeface="+mn-ea"/>
                <a:ea typeface="+mn-ea"/>
              </a:rPr>
              <a:t>0</a:t>
            </a:r>
            <a:r>
              <a:rPr lang="zh-CN" altLang="en-US" dirty="0">
                <a:latin typeface="+mn-ea"/>
                <a:ea typeface="+mn-ea"/>
              </a:rPr>
              <a:t>，也即                               </a:t>
            </a:r>
            <a:r>
              <a:rPr lang="en-US" altLang="zh-CN" dirty="0">
                <a:latin typeface="+mn-ea"/>
                <a:ea typeface="+mn-ea"/>
              </a:rPr>
              <a:t>, </a:t>
            </a:r>
            <a:r>
              <a:rPr lang="zh-CN" altLang="en-US" dirty="0">
                <a:latin typeface="+mn-ea"/>
                <a:ea typeface="+mn-ea"/>
              </a:rPr>
              <a:t>对</a:t>
            </a:r>
            <a:r>
              <a:rPr lang="zh-CN" altLang="en-US" b="1" dirty="0">
                <a:solidFill>
                  <a:srgbClr val="FF0000"/>
                </a:solidFill>
                <a:latin typeface="+mn-ea"/>
                <a:ea typeface="+mn-ea"/>
              </a:rPr>
              <a:t>泛化误差分解</a:t>
            </a:r>
            <a:r>
              <a:rPr lang="zh-CN" altLang="en-US" dirty="0">
                <a:latin typeface="+mn-ea"/>
                <a:ea typeface="+mn-ea"/>
              </a:rPr>
              <a:t>：</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228" y="944966"/>
            <a:ext cx="2815738" cy="45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88" y="1549318"/>
            <a:ext cx="1757036" cy="26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009469"/>
            <a:ext cx="5791200" cy="2403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4434255"/>
            <a:ext cx="6505966" cy="151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6055083"/>
            <a:ext cx="6543121" cy="4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405247" y="5582215"/>
            <a:ext cx="3332964" cy="369332"/>
          </a:xfrm>
          <a:prstGeom prst="rect">
            <a:avLst/>
          </a:prstGeom>
        </p:spPr>
        <p:txBody>
          <a:bodyPr wrap="none">
            <a:spAutoFit/>
          </a:bodyPr>
          <a:lstStyle/>
          <a:p>
            <a:r>
              <a:rPr lang="zh-CN" altLang="en-US" b="1" dirty="0">
                <a:solidFill>
                  <a:srgbClr val="FF0000"/>
                </a:solidFill>
              </a:rPr>
              <a:t>又由假设中噪声期望为</a:t>
            </a:r>
            <a:r>
              <a:rPr lang="en-US" altLang="zh-CN" b="1" dirty="0">
                <a:solidFill>
                  <a:srgbClr val="FF0000"/>
                </a:solidFill>
              </a:rPr>
              <a:t>0</a:t>
            </a:r>
            <a:r>
              <a:rPr lang="zh-CN" altLang="en-US" b="1" dirty="0">
                <a:solidFill>
                  <a:srgbClr val="FF0000"/>
                </a:solidFill>
              </a:rPr>
              <a:t>，可得</a:t>
            </a:r>
            <a:endParaRPr lang="en-US" altLang="zh-CN" b="1" dirty="0">
              <a:solidFill>
                <a:srgbClr val="FF0000"/>
              </a:solidFill>
            </a:endParaRPr>
          </a:p>
        </p:txBody>
      </p:sp>
      <p:sp>
        <p:nvSpPr>
          <p:cNvPr id="5" name="矩形 4"/>
          <p:cNvSpPr/>
          <p:nvPr/>
        </p:nvSpPr>
        <p:spPr>
          <a:xfrm>
            <a:off x="5257639" y="3490943"/>
            <a:ext cx="3397084" cy="369332"/>
          </a:xfrm>
          <a:prstGeom prst="rect">
            <a:avLst/>
          </a:prstGeom>
        </p:spPr>
        <p:txBody>
          <a:bodyPr wrap="none">
            <a:spAutoFit/>
          </a:bodyPr>
          <a:lstStyle/>
          <a:p>
            <a:r>
              <a:rPr lang="zh-CN" altLang="en-US" b="1" dirty="0">
                <a:solidFill>
                  <a:srgbClr val="FF0000"/>
                </a:solidFill>
              </a:rPr>
              <a:t>期望预测与</a:t>
            </a:r>
            <a:r>
              <a:rPr lang="en-US" altLang="zh-CN" b="1" dirty="0">
                <a:solidFill>
                  <a:srgbClr val="FF0000"/>
                </a:solidFill>
              </a:rPr>
              <a:t>y</a:t>
            </a:r>
            <a:r>
              <a:rPr lang="en-US" altLang="zh-CN" b="1" baseline="-25000" dirty="0">
                <a:solidFill>
                  <a:srgbClr val="FF0000"/>
                </a:solidFill>
              </a:rPr>
              <a:t>D</a:t>
            </a:r>
            <a:r>
              <a:rPr lang="zh-CN" altLang="en-US" b="1" dirty="0">
                <a:solidFill>
                  <a:srgbClr val="FF0000"/>
                </a:solidFill>
              </a:rPr>
              <a:t>一致，最后项为</a:t>
            </a:r>
            <a:r>
              <a:rPr lang="en-US" altLang="zh-CN" b="1" dirty="0">
                <a:solidFill>
                  <a:srgbClr val="FF0000"/>
                </a:solidFill>
              </a:rPr>
              <a:t>0</a:t>
            </a:r>
            <a:endParaRPr lang="en-US" altLang="zh-CN" b="1" baseline="-25000" dirty="0">
              <a:solidFill>
                <a:srgbClr val="FF0000"/>
              </a:solidFill>
            </a:endParaRPr>
          </a:p>
        </p:txBody>
      </p:sp>
      <p:sp>
        <p:nvSpPr>
          <p:cNvPr id="11" name="object 11"/>
          <p:cNvSpPr/>
          <p:nvPr/>
        </p:nvSpPr>
        <p:spPr>
          <a:xfrm>
            <a:off x="2667000" y="2514599"/>
            <a:ext cx="1524000" cy="368333"/>
          </a:xfrm>
          <a:custGeom>
            <a:avLst/>
            <a:gdLst/>
            <a:ahLst/>
            <a:cxnLst/>
            <a:rect l="l" t="t" r="r" b="b"/>
            <a:pathLst>
              <a:path w="2030095" h="1004570">
                <a:moveTo>
                  <a:pt x="0" y="1004316"/>
                </a:moveTo>
                <a:lnTo>
                  <a:pt x="2029968" y="1004316"/>
                </a:lnTo>
                <a:lnTo>
                  <a:pt x="2029968" y="0"/>
                </a:lnTo>
                <a:lnTo>
                  <a:pt x="0" y="0"/>
                </a:lnTo>
                <a:lnTo>
                  <a:pt x="0" y="1004316"/>
                </a:lnTo>
                <a:close/>
              </a:path>
            </a:pathLst>
          </a:custGeom>
          <a:ln w="32004">
            <a:solidFill>
              <a:srgbClr val="FF0000"/>
            </a:solidFill>
          </a:ln>
        </p:spPr>
        <p:txBody>
          <a:bodyPr wrap="square" lIns="0" tIns="0" rIns="0" bIns="0" rtlCol="0"/>
          <a:lstStyle/>
          <a:p>
            <a:endParaRPr/>
          </a:p>
        </p:txBody>
      </p:sp>
      <p:sp>
        <p:nvSpPr>
          <p:cNvPr id="12" name="object 11"/>
          <p:cNvSpPr/>
          <p:nvPr/>
        </p:nvSpPr>
        <p:spPr>
          <a:xfrm>
            <a:off x="5181600" y="4537078"/>
            <a:ext cx="804114" cy="368333"/>
          </a:xfrm>
          <a:custGeom>
            <a:avLst/>
            <a:gdLst/>
            <a:ahLst/>
            <a:cxnLst/>
            <a:rect l="l" t="t" r="r" b="b"/>
            <a:pathLst>
              <a:path w="2030095" h="1004570">
                <a:moveTo>
                  <a:pt x="0" y="1004316"/>
                </a:moveTo>
                <a:lnTo>
                  <a:pt x="2029968" y="1004316"/>
                </a:lnTo>
                <a:lnTo>
                  <a:pt x="2029968" y="0"/>
                </a:lnTo>
                <a:lnTo>
                  <a:pt x="0" y="0"/>
                </a:lnTo>
                <a:lnTo>
                  <a:pt x="0" y="1004316"/>
                </a:lnTo>
                <a:close/>
              </a:path>
            </a:pathLst>
          </a:custGeom>
          <a:ln w="32004">
            <a:solidFill>
              <a:srgbClr val="FF0000"/>
            </a:solidFill>
          </a:ln>
        </p:spPr>
        <p:txBody>
          <a:bodyPr wrap="square" lIns="0" tIns="0" rIns="0" bIns="0" rtlCol="0"/>
          <a:lstStyle/>
          <a:p>
            <a:endParaRPr/>
          </a:p>
        </p:txBody>
      </p:sp>
      <p:sp>
        <p:nvSpPr>
          <p:cNvPr id="13" name="object 11"/>
          <p:cNvSpPr/>
          <p:nvPr/>
        </p:nvSpPr>
        <p:spPr>
          <a:xfrm>
            <a:off x="3806825" y="3497960"/>
            <a:ext cx="1298575" cy="362316"/>
          </a:xfrm>
          <a:custGeom>
            <a:avLst/>
            <a:gdLst/>
            <a:ahLst/>
            <a:cxnLst/>
            <a:rect l="l" t="t" r="r" b="b"/>
            <a:pathLst>
              <a:path w="2030095" h="1004570">
                <a:moveTo>
                  <a:pt x="0" y="1004316"/>
                </a:moveTo>
                <a:lnTo>
                  <a:pt x="2029968" y="1004316"/>
                </a:lnTo>
                <a:lnTo>
                  <a:pt x="2029968" y="0"/>
                </a:lnTo>
                <a:lnTo>
                  <a:pt x="0" y="0"/>
                </a:lnTo>
                <a:lnTo>
                  <a:pt x="0" y="1004316"/>
                </a:lnTo>
                <a:close/>
              </a:path>
            </a:pathLst>
          </a:custGeom>
          <a:ln w="32004">
            <a:solidFill>
              <a:srgbClr val="FF0000"/>
            </a:solidFill>
          </a:ln>
        </p:spPr>
        <p:txBody>
          <a:bodyPr wrap="square" lIns="0" tIns="0" rIns="0" bIns="0" rtlCol="0"/>
          <a:lstStyle/>
          <a:p>
            <a:endParaRPr/>
          </a:p>
        </p:txBody>
      </p:sp>
      <p:sp>
        <p:nvSpPr>
          <p:cNvPr id="14" name="object 11"/>
          <p:cNvSpPr/>
          <p:nvPr/>
        </p:nvSpPr>
        <p:spPr>
          <a:xfrm>
            <a:off x="3283527" y="5601051"/>
            <a:ext cx="831273" cy="368333"/>
          </a:xfrm>
          <a:custGeom>
            <a:avLst/>
            <a:gdLst/>
            <a:ahLst/>
            <a:cxnLst/>
            <a:rect l="l" t="t" r="r" b="b"/>
            <a:pathLst>
              <a:path w="2030095" h="1004570">
                <a:moveTo>
                  <a:pt x="0" y="1004316"/>
                </a:moveTo>
                <a:lnTo>
                  <a:pt x="2029968" y="1004316"/>
                </a:lnTo>
                <a:lnTo>
                  <a:pt x="2029968" y="0"/>
                </a:lnTo>
                <a:lnTo>
                  <a:pt x="0" y="0"/>
                </a:lnTo>
                <a:lnTo>
                  <a:pt x="0" y="1004316"/>
                </a:lnTo>
                <a:close/>
              </a:path>
            </a:pathLst>
          </a:custGeom>
          <a:ln w="32004">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79190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89716"/>
            <a:ext cx="8763000" cy="430887"/>
          </a:xfrm>
          <a:prstGeom prst="rect">
            <a:avLst/>
          </a:prstGeom>
        </p:spPr>
        <p:txBody>
          <a:bodyPr vert="horz" wrap="square" lIns="0" tIns="0" rIns="0" bIns="0" rtlCol="0">
            <a:spAutoFit/>
          </a:bodyPr>
          <a:lstStyle/>
          <a:p>
            <a:pPr marL="12700">
              <a:lnSpc>
                <a:spcPct val="100000"/>
              </a:lnSpc>
            </a:pPr>
            <a:r>
              <a:rPr sz="2800" spc="-20" dirty="0">
                <a:latin typeface="FangSong"/>
                <a:cs typeface="FangSong"/>
              </a:rPr>
              <a:t>偏差</a:t>
            </a:r>
            <a:r>
              <a:rPr sz="2800" spc="-15" dirty="0"/>
              <a:t>-</a:t>
            </a:r>
            <a:r>
              <a:rPr sz="2800" spc="-20" dirty="0">
                <a:latin typeface="FangSong"/>
                <a:cs typeface="FangSong"/>
              </a:rPr>
              <a:t>方差分</a:t>
            </a:r>
            <a:r>
              <a:rPr sz="2800" spc="-30" dirty="0">
                <a:latin typeface="FangSong"/>
                <a:cs typeface="FangSong"/>
              </a:rPr>
              <a:t>解</a:t>
            </a:r>
            <a:r>
              <a:rPr sz="2800" spc="-420" dirty="0">
                <a:latin typeface="FangSong"/>
                <a:cs typeface="FangSong"/>
              </a:rPr>
              <a:t> </a:t>
            </a:r>
            <a:r>
              <a:rPr sz="2800" spc="-5" dirty="0"/>
              <a:t>(bi</a:t>
            </a:r>
            <a:r>
              <a:rPr sz="2800" spc="-15" dirty="0"/>
              <a:t>a</a:t>
            </a:r>
            <a:r>
              <a:rPr sz="2800" dirty="0"/>
              <a:t>s</a:t>
            </a:r>
            <a:r>
              <a:rPr sz="2800" spc="-35" dirty="0"/>
              <a:t>-v</a:t>
            </a:r>
            <a:r>
              <a:rPr sz="2800" dirty="0"/>
              <a:t>a</a:t>
            </a:r>
            <a:r>
              <a:rPr sz="2800" spc="-10" dirty="0"/>
              <a:t>r</a:t>
            </a:r>
            <a:r>
              <a:rPr sz="2800" spc="-5" dirty="0"/>
              <a:t>i</a:t>
            </a:r>
            <a:r>
              <a:rPr sz="2800" spc="-10" dirty="0"/>
              <a:t>a</a:t>
            </a:r>
            <a:r>
              <a:rPr sz="2800" dirty="0"/>
              <a:t>nce</a:t>
            </a:r>
            <a:r>
              <a:rPr sz="2800" spc="-50" dirty="0"/>
              <a:t> </a:t>
            </a:r>
            <a:r>
              <a:rPr sz="2800" dirty="0"/>
              <a:t>d</a:t>
            </a:r>
            <a:r>
              <a:rPr sz="2800" spc="-10" dirty="0"/>
              <a:t>e</a:t>
            </a:r>
            <a:r>
              <a:rPr sz="2800" dirty="0"/>
              <a:t>co</a:t>
            </a:r>
            <a:r>
              <a:rPr sz="2800" spc="-10" dirty="0"/>
              <a:t>m</a:t>
            </a:r>
            <a:r>
              <a:rPr sz="2800" dirty="0"/>
              <a:t>pos</a:t>
            </a:r>
            <a:r>
              <a:rPr sz="2800" spc="-15" dirty="0"/>
              <a:t>i</a:t>
            </a:r>
            <a:r>
              <a:rPr sz="2800" dirty="0"/>
              <a:t>ti</a:t>
            </a:r>
            <a:r>
              <a:rPr sz="2800" spc="-15" dirty="0"/>
              <a:t>o</a:t>
            </a:r>
            <a:r>
              <a:rPr sz="2800" dirty="0"/>
              <a:t>n)</a:t>
            </a:r>
            <a:endParaRPr sz="2000">
              <a:latin typeface="FangSong"/>
              <a:cs typeface="FangSong"/>
            </a:endParaRPr>
          </a:p>
        </p:txBody>
      </p:sp>
      <p:sp>
        <p:nvSpPr>
          <p:cNvPr id="3" name="object 3"/>
          <p:cNvSpPr txBox="1"/>
          <p:nvPr/>
        </p:nvSpPr>
        <p:spPr>
          <a:xfrm>
            <a:off x="302447" y="896089"/>
            <a:ext cx="7785100" cy="369332"/>
          </a:xfrm>
          <a:prstGeom prst="rect">
            <a:avLst/>
          </a:prstGeom>
        </p:spPr>
        <p:txBody>
          <a:bodyPr vert="horz" wrap="square" lIns="0" tIns="0" rIns="0" bIns="0" rtlCol="0">
            <a:spAutoFit/>
          </a:bodyPr>
          <a:lstStyle/>
          <a:p>
            <a:pPr marL="12700">
              <a:lnSpc>
                <a:spcPct val="100000"/>
              </a:lnSpc>
            </a:pPr>
            <a:r>
              <a:rPr sz="2400" dirty="0">
                <a:latin typeface="FangSong"/>
                <a:cs typeface="FangSong"/>
              </a:rPr>
              <a:t>对回归任务，</a:t>
            </a:r>
            <a:r>
              <a:rPr sz="2400" b="1" dirty="0">
                <a:solidFill>
                  <a:srgbClr val="0000FF"/>
                </a:solidFill>
                <a:latin typeface="FangSong"/>
                <a:cs typeface="FangSong"/>
              </a:rPr>
              <a:t>泛</a:t>
            </a:r>
            <a:r>
              <a:rPr sz="2400" b="1" spc="-15" dirty="0">
                <a:solidFill>
                  <a:srgbClr val="0000FF"/>
                </a:solidFill>
                <a:latin typeface="FangSong"/>
                <a:cs typeface="FangSong"/>
              </a:rPr>
              <a:t>化</a:t>
            </a:r>
            <a:r>
              <a:rPr sz="2400" b="1" spc="-5" dirty="0">
                <a:solidFill>
                  <a:srgbClr val="0000FF"/>
                </a:solidFill>
                <a:latin typeface="FangSong"/>
                <a:cs typeface="FangSong"/>
              </a:rPr>
              <a:t>误差</a:t>
            </a:r>
            <a:r>
              <a:rPr sz="2400" spc="-5" dirty="0">
                <a:latin typeface="FangSong"/>
                <a:cs typeface="FangSong"/>
              </a:rPr>
              <a:t>可通过“偏差</a:t>
            </a:r>
            <a:r>
              <a:rPr sz="2400" dirty="0">
                <a:latin typeface="Verdana"/>
                <a:cs typeface="Verdana"/>
              </a:rPr>
              <a:t>-</a:t>
            </a:r>
            <a:r>
              <a:rPr sz="2400" spc="-5" dirty="0">
                <a:latin typeface="FangSong"/>
                <a:cs typeface="FangSong"/>
              </a:rPr>
              <a:t>方差分解”拆解为：</a:t>
            </a:r>
            <a:endParaRPr sz="2400">
              <a:latin typeface="FangSong"/>
              <a:cs typeface="FangSong"/>
            </a:endParaRPr>
          </a:p>
        </p:txBody>
      </p:sp>
      <p:sp>
        <p:nvSpPr>
          <p:cNvPr id="4" name="object 4"/>
          <p:cNvSpPr/>
          <p:nvPr/>
        </p:nvSpPr>
        <p:spPr>
          <a:xfrm>
            <a:off x="1821179" y="1609344"/>
            <a:ext cx="5077968" cy="79095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23665" y="2277617"/>
            <a:ext cx="1327150" cy="0"/>
          </a:xfrm>
          <a:custGeom>
            <a:avLst/>
            <a:gdLst/>
            <a:ahLst/>
            <a:cxnLst/>
            <a:rect l="l" t="t" r="r" b="b"/>
            <a:pathLst>
              <a:path w="1327150">
                <a:moveTo>
                  <a:pt x="0" y="0"/>
                </a:moveTo>
                <a:lnTo>
                  <a:pt x="1327023" y="0"/>
                </a:lnTo>
              </a:path>
            </a:pathLst>
          </a:custGeom>
          <a:ln w="25908">
            <a:solidFill>
              <a:srgbClr val="FF0000"/>
            </a:solidFill>
          </a:ln>
        </p:spPr>
        <p:txBody>
          <a:bodyPr wrap="square" lIns="0" tIns="0" rIns="0" bIns="0" rtlCol="0"/>
          <a:lstStyle/>
          <a:p>
            <a:endParaRPr/>
          </a:p>
        </p:txBody>
      </p:sp>
      <p:sp>
        <p:nvSpPr>
          <p:cNvPr id="6" name="object 6"/>
          <p:cNvSpPr/>
          <p:nvPr/>
        </p:nvSpPr>
        <p:spPr>
          <a:xfrm>
            <a:off x="3892296" y="2298954"/>
            <a:ext cx="78105" cy="310515"/>
          </a:xfrm>
          <a:custGeom>
            <a:avLst/>
            <a:gdLst/>
            <a:ahLst/>
            <a:cxnLst/>
            <a:rect l="l" t="t" r="r" b="b"/>
            <a:pathLst>
              <a:path w="78104" h="310514">
                <a:moveTo>
                  <a:pt x="25907" y="232410"/>
                </a:moveTo>
                <a:lnTo>
                  <a:pt x="0" y="232410"/>
                </a:lnTo>
                <a:lnTo>
                  <a:pt x="38861" y="310134"/>
                </a:lnTo>
                <a:lnTo>
                  <a:pt x="71246" y="245364"/>
                </a:lnTo>
                <a:lnTo>
                  <a:pt x="25907" y="245364"/>
                </a:lnTo>
                <a:lnTo>
                  <a:pt x="25907" y="232410"/>
                </a:lnTo>
                <a:close/>
              </a:path>
              <a:path w="78104" h="310514">
                <a:moveTo>
                  <a:pt x="51815" y="0"/>
                </a:moveTo>
                <a:lnTo>
                  <a:pt x="25907" y="0"/>
                </a:lnTo>
                <a:lnTo>
                  <a:pt x="25907" y="245364"/>
                </a:lnTo>
                <a:lnTo>
                  <a:pt x="51815" y="245364"/>
                </a:lnTo>
                <a:lnTo>
                  <a:pt x="51815" y="0"/>
                </a:lnTo>
                <a:close/>
              </a:path>
              <a:path w="78104" h="310514">
                <a:moveTo>
                  <a:pt x="77723" y="232410"/>
                </a:moveTo>
                <a:lnTo>
                  <a:pt x="51815" y="232410"/>
                </a:lnTo>
                <a:lnTo>
                  <a:pt x="51815" y="245364"/>
                </a:lnTo>
                <a:lnTo>
                  <a:pt x="71246" y="245364"/>
                </a:lnTo>
                <a:lnTo>
                  <a:pt x="77723" y="232410"/>
                </a:lnTo>
                <a:close/>
              </a:path>
            </a:pathLst>
          </a:custGeom>
          <a:solidFill>
            <a:srgbClr val="FF0000"/>
          </a:solidFill>
        </p:spPr>
        <p:txBody>
          <a:bodyPr wrap="square" lIns="0" tIns="0" rIns="0" bIns="0" rtlCol="0"/>
          <a:lstStyle/>
          <a:p>
            <a:endParaRPr/>
          </a:p>
        </p:txBody>
      </p:sp>
      <p:sp>
        <p:nvSpPr>
          <p:cNvPr id="7" name="object 7"/>
          <p:cNvSpPr/>
          <p:nvPr/>
        </p:nvSpPr>
        <p:spPr>
          <a:xfrm>
            <a:off x="1821179" y="2607564"/>
            <a:ext cx="2977896" cy="68884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694688" y="2712720"/>
            <a:ext cx="3104515" cy="584200"/>
          </a:xfrm>
          <a:custGeom>
            <a:avLst/>
            <a:gdLst/>
            <a:ahLst/>
            <a:cxnLst/>
            <a:rect l="l" t="t" r="r" b="b"/>
            <a:pathLst>
              <a:path w="3104515" h="584200">
                <a:moveTo>
                  <a:pt x="0" y="583691"/>
                </a:moveTo>
                <a:lnTo>
                  <a:pt x="3104388" y="583691"/>
                </a:lnTo>
                <a:lnTo>
                  <a:pt x="3104388" y="0"/>
                </a:lnTo>
                <a:lnTo>
                  <a:pt x="0" y="0"/>
                </a:lnTo>
                <a:lnTo>
                  <a:pt x="0" y="583691"/>
                </a:lnTo>
                <a:close/>
              </a:path>
            </a:pathLst>
          </a:custGeom>
          <a:solidFill>
            <a:srgbClr val="FF0000">
              <a:alpha val="50196"/>
            </a:srgbClr>
          </a:solidFill>
        </p:spPr>
        <p:txBody>
          <a:bodyPr wrap="square" lIns="0" tIns="0" rIns="0" bIns="0" rtlCol="0"/>
          <a:lstStyle/>
          <a:p>
            <a:endParaRPr/>
          </a:p>
        </p:txBody>
      </p:sp>
      <p:sp>
        <p:nvSpPr>
          <p:cNvPr id="9" name="object 9"/>
          <p:cNvSpPr/>
          <p:nvPr/>
        </p:nvSpPr>
        <p:spPr>
          <a:xfrm>
            <a:off x="5045202" y="2247138"/>
            <a:ext cx="1080135" cy="0"/>
          </a:xfrm>
          <a:custGeom>
            <a:avLst/>
            <a:gdLst/>
            <a:ahLst/>
            <a:cxnLst/>
            <a:rect l="l" t="t" r="r" b="b"/>
            <a:pathLst>
              <a:path w="1080135">
                <a:moveTo>
                  <a:pt x="0" y="0"/>
                </a:moveTo>
                <a:lnTo>
                  <a:pt x="1080008" y="0"/>
                </a:lnTo>
              </a:path>
            </a:pathLst>
          </a:custGeom>
          <a:ln w="25908">
            <a:solidFill>
              <a:srgbClr val="0000FF"/>
            </a:solidFill>
          </a:ln>
        </p:spPr>
        <p:txBody>
          <a:bodyPr wrap="square" lIns="0" tIns="0" rIns="0" bIns="0" rtlCol="0"/>
          <a:lstStyle/>
          <a:p>
            <a:endParaRPr/>
          </a:p>
        </p:txBody>
      </p:sp>
      <p:sp>
        <p:nvSpPr>
          <p:cNvPr id="10" name="object 10"/>
          <p:cNvSpPr/>
          <p:nvPr/>
        </p:nvSpPr>
        <p:spPr>
          <a:xfrm>
            <a:off x="5537708" y="2266950"/>
            <a:ext cx="78105" cy="1237615"/>
          </a:xfrm>
          <a:custGeom>
            <a:avLst/>
            <a:gdLst/>
            <a:ahLst/>
            <a:cxnLst/>
            <a:rect l="l" t="t" r="r" b="b"/>
            <a:pathLst>
              <a:path w="78104" h="1237614">
                <a:moveTo>
                  <a:pt x="25896" y="1159764"/>
                </a:moveTo>
                <a:lnTo>
                  <a:pt x="0" y="1159764"/>
                </a:lnTo>
                <a:lnTo>
                  <a:pt x="38862" y="1237488"/>
                </a:lnTo>
                <a:lnTo>
                  <a:pt x="71246" y="1172718"/>
                </a:lnTo>
                <a:lnTo>
                  <a:pt x="25908" y="1172718"/>
                </a:lnTo>
                <a:lnTo>
                  <a:pt x="25896" y="1159764"/>
                </a:lnTo>
                <a:close/>
              </a:path>
              <a:path w="78104" h="1237614">
                <a:moveTo>
                  <a:pt x="50800" y="0"/>
                </a:moveTo>
                <a:lnTo>
                  <a:pt x="24892" y="0"/>
                </a:lnTo>
                <a:lnTo>
                  <a:pt x="25908" y="1172718"/>
                </a:lnTo>
                <a:lnTo>
                  <a:pt x="51816" y="1172718"/>
                </a:lnTo>
                <a:lnTo>
                  <a:pt x="50800" y="0"/>
                </a:lnTo>
                <a:close/>
              </a:path>
              <a:path w="78104" h="1237614">
                <a:moveTo>
                  <a:pt x="77724" y="1159764"/>
                </a:moveTo>
                <a:lnTo>
                  <a:pt x="51804" y="1159764"/>
                </a:lnTo>
                <a:lnTo>
                  <a:pt x="51816" y="1172718"/>
                </a:lnTo>
                <a:lnTo>
                  <a:pt x="71246" y="1172718"/>
                </a:lnTo>
                <a:lnTo>
                  <a:pt x="77724" y="1159764"/>
                </a:lnTo>
                <a:close/>
              </a:path>
            </a:pathLst>
          </a:custGeom>
          <a:solidFill>
            <a:srgbClr val="0000FF"/>
          </a:solidFill>
        </p:spPr>
        <p:txBody>
          <a:bodyPr wrap="square" lIns="0" tIns="0" rIns="0" bIns="0" rtlCol="0"/>
          <a:lstStyle/>
          <a:p>
            <a:endParaRPr/>
          </a:p>
        </p:txBody>
      </p:sp>
      <p:sp>
        <p:nvSpPr>
          <p:cNvPr id="11" name="object 11"/>
          <p:cNvSpPr/>
          <p:nvPr/>
        </p:nvSpPr>
        <p:spPr>
          <a:xfrm>
            <a:off x="1926335" y="3503676"/>
            <a:ext cx="4360164" cy="667512"/>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892807" y="3503676"/>
            <a:ext cx="4394200" cy="668020"/>
          </a:xfrm>
          <a:custGeom>
            <a:avLst/>
            <a:gdLst/>
            <a:ahLst/>
            <a:cxnLst/>
            <a:rect l="l" t="t" r="r" b="b"/>
            <a:pathLst>
              <a:path w="4394200" h="668020">
                <a:moveTo>
                  <a:pt x="0" y="667512"/>
                </a:moveTo>
                <a:lnTo>
                  <a:pt x="4393692" y="667512"/>
                </a:lnTo>
                <a:lnTo>
                  <a:pt x="4393692" y="0"/>
                </a:lnTo>
                <a:lnTo>
                  <a:pt x="0" y="0"/>
                </a:lnTo>
                <a:lnTo>
                  <a:pt x="0" y="667512"/>
                </a:lnTo>
                <a:close/>
              </a:path>
            </a:pathLst>
          </a:custGeom>
          <a:solidFill>
            <a:srgbClr val="0000FF">
              <a:alpha val="50196"/>
            </a:srgbClr>
          </a:solidFill>
        </p:spPr>
        <p:txBody>
          <a:bodyPr wrap="square" lIns="0" tIns="0" rIns="0" bIns="0" rtlCol="0"/>
          <a:lstStyle/>
          <a:p>
            <a:endParaRPr/>
          </a:p>
        </p:txBody>
      </p:sp>
      <p:sp>
        <p:nvSpPr>
          <p:cNvPr id="13" name="object 13"/>
          <p:cNvSpPr/>
          <p:nvPr/>
        </p:nvSpPr>
        <p:spPr>
          <a:xfrm>
            <a:off x="6422897" y="2250185"/>
            <a:ext cx="360045" cy="0"/>
          </a:xfrm>
          <a:custGeom>
            <a:avLst/>
            <a:gdLst/>
            <a:ahLst/>
            <a:cxnLst/>
            <a:rect l="l" t="t" r="r" b="b"/>
            <a:pathLst>
              <a:path w="360045">
                <a:moveTo>
                  <a:pt x="0" y="0"/>
                </a:moveTo>
                <a:lnTo>
                  <a:pt x="360045" y="0"/>
                </a:lnTo>
              </a:path>
            </a:pathLst>
          </a:custGeom>
          <a:ln w="25908">
            <a:solidFill>
              <a:srgbClr val="00AF50"/>
            </a:solidFill>
          </a:ln>
        </p:spPr>
        <p:txBody>
          <a:bodyPr wrap="square" lIns="0" tIns="0" rIns="0" bIns="0" rtlCol="0"/>
          <a:lstStyle/>
          <a:p>
            <a:endParaRPr/>
          </a:p>
        </p:txBody>
      </p:sp>
      <p:sp>
        <p:nvSpPr>
          <p:cNvPr id="14" name="object 14"/>
          <p:cNvSpPr/>
          <p:nvPr/>
        </p:nvSpPr>
        <p:spPr>
          <a:xfrm>
            <a:off x="6630669" y="2257805"/>
            <a:ext cx="78105" cy="2220595"/>
          </a:xfrm>
          <a:custGeom>
            <a:avLst/>
            <a:gdLst/>
            <a:ahLst/>
            <a:cxnLst/>
            <a:rect l="l" t="t" r="r" b="b"/>
            <a:pathLst>
              <a:path w="78104" h="2220595">
                <a:moveTo>
                  <a:pt x="25873" y="2142405"/>
                </a:moveTo>
                <a:lnTo>
                  <a:pt x="0" y="2142490"/>
                </a:lnTo>
                <a:lnTo>
                  <a:pt x="38989" y="2220087"/>
                </a:lnTo>
                <a:lnTo>
                  <a:pt x="71215" y="2155317"/>
                </a:lnTo>
                <a:lnTo>
                  <a:pt x="25908" y="2155317"/>
                </a:lnTo>
                <a:lnTo>
                  <a:pt x="25873" y="2142405"/>
                </a:lnTo>
                <a:close/>
              </a:path>
              <a:path w="78104" h="2220595">
                <a:moveTo>
                  <a:pt x="51781" y="2142320"/>
                </a:moveTo>
                <a:lnTo>
                  <a:pt x="25873" y="2142405"/>
                </a:lnTo>
                <a:lnTo>
                  <a:pt x="25908" y="2155317"/>
                </a:lnTo>
                <a:lnTo>
                  <a:pt x="51816" y="2155190"/>
                </a:lnTo>
                <a:lnTo>
                  <a:pt x="51781" y="2142320"/>
                </a:lnTo>
                <a:close/>
              </a:path>
              <a:path w="78104" h="2220595">
                <a:moveTo>
                  <a:pt x="77724" y="2142236"/>
                </a:moveTo>
                <a:lnTo>
                  <a:pt x="51781" y="2142320"/>
                </a:lnTo>
                <a:lnTo>
                  <a:pt x="51816" y="2155190"/>
                </a:lnTo>
                <a:lnTo>
                  <a:pt x="25908" y="2155317"/>
                </a:lnTo>
                <a:lnTo>
                  <a:pt x="71215" y="2155317"/>
                </a:lnTo>
                <a:lnTo>
                  <a:pt x="77724" y="2142236"/>
                </a:lnTo>
                <a:close/>
              </a:path>
              <a:path w="78104" h="2220595">
                <a:moveTo>
                  <a:pt x="45974" y="0"/>
                </a:moveTo>
                <a:lnTo>
                  <a:pt x="20066" y="0"/>
                </a:lnTo>
                <a:lnTo>
                  <a:pt x="25873" y="2142405"/>
                </a:lnTo>
                <a:lnTo>
                  <a:pt x="51781" y="2142320"/>
                </a:lnTo>
                <a:lnTo>
                  <a:pt x="45974" y="0"/>
                </a:lnTo>
                <a:close/>
              </a:path>
            </a:pathLst>
          </a:custGeom>
          <a:solidFill>
            <a:srgbClr val="00AF50"/>
          </a:solidFill>
        </p:spPr>
        <p:txBody>
          <a:bodyPr wrap="square" lIns="0" tIns="0" rIns="0" bIns="0" rtlCol="0"/>
          <a:lstStyle/>
          <a:p>
            <a:endParaRPr/>
          </a:p>
        </p:txBody>
      </p:sp>
      <p:sp>
        <p:nvSpPr>
          <p:cNvPr id="15" name="object 15"/>
          <p:cNvSpPr/>
          <p:nvPr/>
        </p:nvSpPr>
        <p:spPr>
          <a:xfrm>
            <a:off x="5574791" y="4489703"/>
            <a:ext cx="2499360" cy="646176"/>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5524500" y="4520184"/>
            <a:ext cx="2550160" cy="584200"/>
          </a:xfrm>
          <a:custGeom>
            <a:avLst/>
            <a:gdLst/>
            <a:ahLst/>
            <a:cxnLst/>
            <a:rect l="l" t="t" r="r" b="b"/>
            <a:pathLst>
              <a:path w="2550159" h="584200">
                <a:moveTo>
                  <a:pt x="0" y="583692"/>
                </a:moveTo>
                <a:lnTo>
                  <a:pt x="2549652" y="583692"/>
                </a:lnTo>
                <a:lnTo>
                  <a:pt x="2549652" y="0"/>
                </a:lnTo>
                <a:lnTo>
                  <a:pt x="0" y="0"/>
                </a:lnTo>
                <a:lnTo>
                  <a:pt x="0" y="583692"/>
                </a:lnTo>
                <a:close/>
              </a:path>
            </a:pathLst>
          </a:custGeom>
          <a:solidFill>
            <a:srgbClr val="00AF50">
              <a:alpha val="50196"/>
            </a:srgbClr>
          </a:solidFill>
        </p:spPr>
        <p:txBody>
          <a:bodyPr wrap="square" lIns="0" tIns="0" rIns="0" bIns="0" rtlCol="0"/>
          <a:lstStyle/>
          <a:p>
            <a:endParaRPr/>
          </a:p>
        </p:txBody>
      </p:sp>
      <p:sp>
        <p:nvSpPr>
          <p:cNvPr id="17" name="object 17"/>
          <p:cNvSpPr txBox="1"/>
          <p:nvPr/>
        </p:nvSpPr>
        <p:spPr>
          <a:xfrm>
            <a:off x="290575" y="2782351"/>
            <a:ext cx="1272540" cy="412750"/>
          </a:xfrm>
          <a:prstGeom prst="rect">
            <a:avLst/>
          </a:prstGeom>
        </p:spPr>
        <p:txBody>
          <a:bodyPr vert="horz" wrap="square" lIns="0" tIns="0" rIns="0" bIns="0" rtlCol="0">
            <a:spAutoFit/>
          </a:bodyPr>
          <a:lstStyle/>
          <a:p>
            <a:pPr marL="12700" marR="5080">
              <a:lnSpc>
                <a:spcPts val="1650"/>
              </a:lnSpc>
            </a:pPr>
            <a:r>
              <a:rPr sz="1400" dirty="0">
                <a:solidFill>
                  <a:srgbClr val="FF0000"/>
                </a:solidFill>
                <a:latin typeface="FangSong"/>
                <a:cs typeface="FangSong"/>
              </a:rPr>
              <a:t>期望输</a:t>
            </a:r>
            <a:r>
              <a:rPr sz="1400" spc="-15" dirty="0">
                <a:solidFill>
                  <a:srgbClr val="FF0000"/>
                </a:solidFill>
                <a:latin typeface="FangSong"/>
                <a:cs typeface="FangSong"/>
              </a:rPr>
              <a:t>出</a:t>
            </a:r>
            <a:r>
              <a:rPr sz="1400" dirty="0">
                <a:solidFill>
                  <a:srgbClr val="FF0000"/>
                </a:solidFill>
                <a:latin typeface="FangSong"/>
                <a:cs typeface="FangSong"/>
              </a:rPr>
              <a:t>与真实 输出的</a:t>
            </a:r>
            <a:r>
              <a:rPr sz="1400" spc="-15" dirty="0">
                <a:solidFill>
                  <a:srgbClr val="FF0000"/>
                </a:solidFill>
                <a:latin typeface="FangSong"/>
                <a:cs typeface="FangSong"/>
              </a:rPr>
              <a:t>差</a:t>
            </a:r>
            <a:r>
              <a:rPr sz="1400" dirty="0">
                <a:solidFill>
                  <a:srgbClr val="FF0000"/>
                </a:solidFill>
                <a:latin typeface="FangSong"/>
                <a:cs typeface="FangSong"/>
              </a:rPr>
              <a:t>别</a:t>
            </a:r>
            <a:endParaRPr sz="1400">
              <a:latin typeface="FangSong"/>
              <a:cs typeface="FangSong"/>
            </a:endParaRPr>
          </a:p>
        </p:txBody>
      </p:sp>
      <p:sp>
        <p:nvSpPr>
          <p:cNvPr id="18" name="object 18"/>
          <p:cNvSpPr txBox="1"/>
          <p:nvPr/>
        </p:nvSpPr>
        <p:spPr>
          <a:xfrm>
            <a:off x="324104" y="3575085"/>
            <a:ext cx="1449070" cy="626110"/>
          </a:xfrm>
          <a:prstGeom prst="rect">
            <a:avLst/>
          </a:prstGeom>
        </p:spPr>
        <p:txBody>
          <a:bodyPr vert="horz" wrap="square" lIns="0" tIns="0" rIns="0" bIns="0" rtlCol="0">
            <a:spAutoFit/>
          </a:bodyPr>
          <a:lstStyle/>
          <a:p>
            <a:pPr marL="12700" marR="5080" algn="just">
              <a:lnSpc>
                <a:spcPct val="98900"/>
              </a:lnSpc>
            </a:pPr>
            <a:r>
              <a:rPr sz="1400" dirty="0">
                <a:solidFill>
                  <a:srgbClr val="0000FF"/>
                </a:solidFill>
                <a:latin typeface="FangSong"/>
                <a:cs typeface="FangSong"/>
              </a:rPr>
              <a:t>同样大</a:t>
            </a:r>
            <a:r>
              <a:rPr sz="1400" spc="-15" dirty="0">
                <a:solidFill>
                  <a:srgbClr val="0000FF"/>
                </a:solidFill>
                <a:latin typeface="FangSong"/>
                <a:cs typeface="FangSong"/>
              </a:rPr>
              <a:t>小</a:t>
            </a:r>
            <a:r>
              <a:rPr sz="1400" dirty="0">
                <a:solidFill>
                  <a:srgbClr val="0000FF"/>
                </a:solidFill>
                <a:latin typeface="FangSong"/>
                <a:cs typeface="FangSong"/>
              </a:rPr>
              <a:t>的训</a:t>
            </a:r>
            <a:r>
              <a:rPr sz="1400" spc="-15" dirty="0">
                <a:solidFill>
                  <a:srgbClr val="0000FF"/>
                </a:solidFill>
                <a:latin typeface="FangSong"/>
                <a:cs typeface="FangSong"/>
              </a:rPr>
              <a:t>练</a:t>
            </a:r>
            <a:r>
              <a:rPr sz="1400" dirty="0">
                <a:solidFill>
                  <a:srgbClr val="0000FF"/>
                </a:solidFill>
                <a:latin typeface="FangSong"/>
                <a:cs typeface="FangSong"/>
              </a:rPr>
              <a:t>集 的变动</a:t>
            </a:r>
            <a:r>
              <a:rPr sz="1400" spc="-15" dirty="0">
                <a:solidFill>
                  <a:srgbClr val="0000FF"/>
                </a:solidFill>
                <a:latin typeface="FangSong"/>
                <a:cs typeface="FangSong"/>
              </a:rPr>
              <a:t>，</a:t>
            </a:r>
            <a:r>
              <a:rPr sz="1400" dirty="0">
                <a:solidFill>
                  <a:srgbClr val="0000FF"/>
                </a:solidFill>
                <a:latin typeface="FangSong"/>
                <a:cs typeface="FangSong"/>
              </a:rPr>
              <a:t>所导</a:t>
            </a:r>
            <a:r>
              <a:rPr sz="1400" spc="-15" dirty="0">
                <a:solidFill>
                  <a:srgbClr val="0000FF"/>
                </a:solidFill>
                <a:latin typeface="FangSong"/>
                <a:cs typeface="FangSong"/>
              </a:rPr>
              <a:t>致</a:t>
            </a:r>
            <a:r>
              <a:rPr sz="1400" dirty="0">
                <a:solidFill>
                  <a:srgbClr val="0000FF"/>
                </a:solidFill>
                <a:latin typeface="FangSong"/>
                <a:cs typeface="FangSong"/>
              </a:rPr>
              <a:t>的 </a:t>
            </a:r>
            <a:r>
              <a:rPr sz="1400" spc="-5" dirty="0">
                <a:solidFill>
                  <a:srgbClr val="0000FF"/>
                </a:solidFill>
                <a:latin typeface="FangSong"/>
                <a:cs typeface="FangSong"/>
              </a:rPr>
              <a:t>性能变化</a:t>
            </a:r>
            <a:endParaRPr sz="1400" dirty="0">
              <a:latin typeface="FangSong"/>
              <a:cs typeface="FangSong"/>
            </a:endParaRPr>
          </a:p>
        </p:txBody>
      </p:sp>
      <p:sp>
        <p:nvSpPr>
          <p:cNvPr id="19" name="object 19"/>
          <p:cNvSpPr txBox="1"/>
          <p:nvPr/>
        </p:nvSpPr>
        <p:spPr>
          <a:xfrm>
            <a:off x="6892543" y="3983263"/>
            <a:ext cx="1449070" cy="412750"/>
          </a:xfrm>
          <a:prstGeom prst="rect">
            <a:avLst/>
          </a:prstGeom>
        </p:spPr>
        <p:txBody>
          <a:bodyPr vert="horz" wrap="square" lIns="0" tIns="0" rIns="0" bIns="0" rtlCol="0">
            <a:spAutoFit/>
          </a:bodyPr>
          <a:lstStyle/>
          <a:p>
            <a:pPr marL="12700" marR="5080">
              <a:lnSpc>
                <a:spcPts val="1639"/>
              </a:lnSpc>
            </a:pPr>
            <a:r>
              <a:rPr sz="1400" dirty="0">
                <a:solidFill>
                  <a:srgbClr val="00AF50"/>
                </a:solidFill>
                <a:latin typeface="FangSong"/>
                <a:cs typeface="FangSong"/>
              </a:rPr>
              <a:t>训练样</a:t>
            </a:r>
            <a:r>
              <a:rPr sz="1400" spc="-15" dirty="0">
                <a:solidFill>
                  <a:srgbClr val="00AF50"/>
                </a:solidFill>
                <a:latin typeface="FangSong"/>
                <a:cs typeface="FangSong"/>
              </a:rPr>
              <a:t>本</a:t>
            </a:r>
            <a:r>
              <a:rPr sz="1400" dirty="0">
                <a:solidFill>
                  <a:srgbClr val="00AF50"/>
                </a:solidFill>
                <a:latin typeface="FangSong"/>
                <a:cs typeface="FangSong"/>
              </a:rPr>
              <a:t>的标</a:t>
            </a:r>
            <a:r>
              <a:rPr sz="1400" spc="-15" dirty="0">
                <a:solidFill>
                  <a:srgbClr val="00AF50"/>
                </a:solidFill>
                <a:latin typeface="FangSong"/>
                <a:cs typeface="FangSong"/>
              </a:rPr>
              <a:t>记</a:t>
            </a:r>
            <a:r>
              <a:rPr sz="1400" dirty="0">
                <a:solidFill>
                  <a:srgbClr val="00AF50"/>
                </a:solidFill>
                <a:latin typeface="FangSong"/>
                <a:cs typeface="FangSong"/>
              </a:rPr>
              <a:t>与 真实标</a:t>
            </a:r>
            <a:r>
              <a:rPr sz="1400" spc="-15" dirty="0">
                <a:solidFill>
                  <a:srgbClr val="00AF50"/>
                </a:solidFill>
                <a:latin typeface="FangSong"/>
                <a:cs typeface="FangSong"/>
              </a:rPr>
              <a:t>记</a:t>
            </a:r>
            <a:r>
              <a:rPr sz="1400" dirty="0">
                <a:solidFill>
                  <a:srgbClr val="00AF50"/>
                </a:solidFill>
                <a:latin typeface="FangSong"/>
                <a:cs typeface="FangSong"/>
              </a:rPr>
              <a:t>有区别</a:t>
            </a:r>
            <a:endParaRPr sz="1400">
              <a:latin typeface="FangSong"/>
              <a:cs typeface="FangSong"/>
            </a:endParaRPr>
          </a:p>
        </p:txBody>
      </p:sp>
      <p:sp>
        <p:nvSpPr>
          <p:cNvPr id="20" name="object 20"/>
          <p:cNvSpPr txBox="1"/>
          <p:nvPr/>
        </p:nvSpPr>
        <p:spPr>
          <a:xfrm>
            <a:off x="2766822" y="4640996"/>
            <a:ext cx="2515870" cy="412750"/>
          </a:xfrm>
          <a:prstGeom prst="rect">
            <a:avLst/>
          </a:prstGeom>
        </p:spPr>
        <p:txBody>
          <a:bodyPr vert="horz" wrap="square" lIns="0" tIns="0" rIns="0" bIns="0" rtlCol="0">
            <a:spAutoFit/>
          </a:bodyPr>
          <a:lstStyle/>
          <a:p>
            <a:pPr marL="12700" marR="5080">
              <a:lnSpc>
                <a:spcPts val="1639"/>
              </a:lnSpc>
            </a:pPr>
            <a:r>
              <a:rPr sz="1400" dirty="0">
                <a:solidFill>
                  <a:srgbClr val="00AF50"/>
                </a:solidFill>
                <a:latin typeface="FangSong"/>
                <a:cs typeface="FangSong"/>
              </a:rPr>
              <a:t>表达了</a:t>
            </a:r>
            <a:r>
              <a:rPr sz="1400" spc="-15" dirty="0">
                <a:solidFill>
                  <a:srgbClr val="00AF50"/>
                </a:solidFill>
                <a:latin typeface="FangSong"/>
                <a:cs typeface="FangSong"/>
              </a:rPr>
              <a:t>当</a:t>
            </a:r>
            <a:r>
              <a:rPr sz="1400" dirty="0">
                <a:solidFill>
                  <a:srgbClr val="00AF50"/>
                </a:solidFill>
                <a:latin typeface="FangSong"/>
                <a:cs typeface="FangSong"/>
              </a:rPr>
              <a:t>前任</a:t>
            </a:r>
            <a:r>
              <a:rPr sz="1400" spc="-15" dirty="0">
                <a:solidFill>
                  <a:srgbClr val="00AF50"/>
                </a:solidFill>
                <a:latin typeface="FangSong"/>
                <a:cs typeface="FangSong"/>
              </a:rPr>
              <a:t>务上</a:t>
            </a:r>
            <a:r>
              <a:rPr sz="1400" dirty="0">
                <a:solidFill>
                  <a:srgbClr val="00AF50"/>
                </a:solidFill>
                <a:latin typeface="FangSong"/>
                <a:cs typeface="FangSong"/>
              </a:rPr>
              <a:t>任何学</a:t>
            </a:r>
            <a:r>
              <a:rPr sz="1400" spc="-15" dirty="0">
                <a:solidFill>
                  <a:srgbClr val="00AF50"/>
                </a:solidFill>
                <a:latin typeface="FangSong"/>
                <a:cs typeface="FangSong"/>
              </a:rPr>
              <a:t>习</a:t>
            </a:r>
            <a:r>
              <a:rPr sz="1400" dirty="0">
                <a:solidFill>
                  <a:srgbClr val="00AF50"/>
                </a:solidFill>
                <a:latin typeface="FangSong"/>
                <a:cs typeface="FangSong"/>
              </a:rPr>
              <a:t>算法 所能达</a:t>
            </a:r>
            <a:r>
              <a:rPr sz="1400" spc="-15" dirty="0">
                <a:solidFill>
                  <a:srgbClr val="00AF50"/>
                </a:solidFill>
                <a:latin typeface="FangSong"/>
                <a:cs typeface="FangSong"/>
              </a:rPr>
              <a:t>到</a:t>
            </a:r>
            <a:r>
              <a:rPr sz="1400" dirty="0">
                <a:solidFill>
                  <a:srgbClr val="00AF50"/>
                </a:solidFill>
                <a:latin typeface="FangSong"/>
                <a:cs typeface="FangSong"/>
              </a:rPr>
              <a:t>的期</a:t>
            </a:r>
            <a:r>
              <a:rPr sz="1400" spc="-15" dirty="0">
                <a:solidFill>
                  <a:srgbClr val="00AF50"/>
                </a:solidFill>
                <a:latin typeface="FangSong"/>
                <a:cs typeface="FangSong"/>
              </a:rPr>
              <a:t>望泛</a:t>
            </a:r>
            <a:r>
              <a:rPr sz="1400" dirty="0">
                <a:solidFill>
                  <a:srgbClr val="00AF50"/>
                </a:solidFill>
                <a:latin typeface="FangSong"/>
                <a:cs typeface="FangSong"/>
              </a:rPr>
              <a:t>化误差</a:t>
            </a:r>
            <a:r>
              <a:rPr sz="1400" spc="-15" dirty="0">
                <a:solidFill>
                  <a:srgbClr val="00AF50"/>
                </a:solidFill>
                <a:latin typeface="FangSong"/>
                <a:cs typeface="FangSong"/>
              </a:rPr>
              <a:t>下</a:t>
            </a:r>
            <a:r>
              <a:rPr sz="1400" dirty="0">
                <a:solidFill>
                  <a:srgbClr val="00AF50"/>
                </a:solidFill>
                <a:latin typeface="FangSong"/>
                <a:cs typeface="FangSong"/>
              </a:rPr>
              <a:t>界</a:t>
            </a:r>
            <a:endParaRPr sz="1400">
              <a:latin typeface="FangSong"/>
              <a:cs typeface="FangSong"/>
            </a:endParaRPr>
          </a:p>
        </p:txBody>
      </p:sp>
      <p:sp>
        <p:nvSpPr>
          <p:cNvPr id="21" name="object 21"/>
          <p:cNvSpPr txBox="1"/>
          <p:nvPr/>
        </p:nvSpPr>
        <p:spPr>
          <a:xfrm>
            <a:off x="352043" y="5466588"/>
            <a:ext cx="8304530" cy="832485"/>
          </a:xfrm>
          <a:prstGeom prst="rect">
            <a:avLst/>
          </a:prstGeom>
          <a:solidFill>
            <a:srgbClr val="FFFF99"/>
          </a:solidFill>
        </p:spPr>
        <p:txBody>
          <a:bodyPr vert="horz" wrap="square" lIns="0" tIns="0" rIns="0" bIns="0" rtlCol="0">
            <a:spAutoFit/>
          </a:bodyPr>
          <a:lstStyle/>
          <a:p>
            <a:pPr marL="91440" marR="277495">
              <a:lnSpc>
                <a:spcPts val="2810"/>
              </a:lnSpc>
            </a:pPr>
            <a:r>
              <a:rPr sz="2400" dirty="0">
                <a:latin typeface="FangSong"/>
                <a:cs typeface="FangSong"/>
              </a:rPr>
              <a:t>泛化性能是由</a:t>
            </a:r>
            <a:r>
              <a:rPr sz="2400" dirty="0">
                <a:solidFill>
                  <a:srgbClr val="FF0000"/>
                </a:solidFill>
                <a:latin typeface="FangSong"/>
                <a:cs typeface="FangSong"/>
              </a:rPr>
              <a:t>学习算法的能力</a:t>
            </a:r>
            <a:r>
              <a:rPr sz="2400" dirty="0">
                <a:latin typeface="FangSong"/>
                <a:cs typeface="FangSong"/>
              </a:rPr>
              <a:t>、</a:t>
            </a:r>
            <a:r>
              <a:rPr sz="2400" dirty="0">
                <a:solidFill>
                  <a:srgbClr val="0000FF"/>
                </a:solidFill>
                <a:latin typeface="FangSong"/>
                <a:cs typeface="FangSong"/>
              </a:rPr>
              <a:t>数据的充分性</a:t>
            </a:r>
            <a:r>
              <a:rPr sz="2400" dirty="0">
                <a:latin typeface="FangSong"/>
                <a:cs typeface="FangSong"/>
              </a:rPr>
              <a:t>以及</a:t>
            </a:r>
            <a:r>
              <a:rPr sz="2400" dirty="0">
                <a:solidFill>
                  <a:srgbClr val="00AF50"/>
                </a:solidFill>
                <a:latin typeface="FangSong"/>
                <a:cs typeface="FangSong"/>
              </a:rPr>
              <a:t>学习任务 本身的难度</a:t>
            </a:r>
            <a:r>
              <a:rPr sz="2400" dirty="0">
                <a:latin typeface="FangSong"/>
                <a:cs typeface="FangSong"/>
              </a:rPr>
              <a:t>共同决定</a:t>
            </a:r>
            <a:endParaRPr sz="2400">
              <a:latin typeface="FangSong"/>
              <a:cs typeface="FangSong"/>
            </a:endParaRPr>
          </a:p>
        </p:txBody>
      </p:sp>
      <p:pic>
        <p:nvPicPr>
          <p:cNvPr id="2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196" y="1312672"/>
            <a:ext cx="6543121" cy="4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object 5"/>
          <p:cNvSpPr/>
          <p:nvPr/>
        </p:nvSpPr>
        <p:spPr>
          <a:xfrm flipV="1">
            <a:off x="4419599" y="1783081"/>
            <a:ext cx="1155191" cy="45719"/>
          </a:xfrm>
          <a:custGeom>
            <a:avLst/>
            <a:gdLst/>
            <a:ahLst/>
            <a:cxnLst/>
            <a:rect l="l" t="t" r="r" b="b"/>
            <a:pathLst>
              <a:path w="1327150">
                <a:moveTo>
                  <a:pt x="0" y="0"/>
                </a:moveTo>
                <a:lnTo>
                  <a:pt x="1327023" y="0"/>
                </a:lnTo>
              </a:path>
            </a:pathLst>
          </a:custGeom>
          <a:ln w="25908">
            <a:solidFill>
              <a:srgbClr val="FF0000"/>
            </a:solidFill>
          </a:ln>
        </p:spPr>
        <p:txBody>
          <a:bodyPr wrap="square" lIns="0" tIns="0" rIns="0" bIns="0" rtlCol="0"/>
          <a:lstStyle/>
          <a:p>
            <a:endParaRPr/>
          </a:p>
        </p:txBody>
      </p:sp>
      <p:sp>
        <p:nvSpPr>
          <p:cNvPr id="24" name="object 9"/>
          <p:cNvSpPr/>
          <p:nvPr/>
        </p:nvSpPr>
        <p:spPr>
          <a:xfrm>
            <a:off x="1714380" y="1793863"/>
            <a:ext cx="2417826" cy="45719"/>
          </a:xfrm>
          <a:custGeom>
            <a:avLst/>
            <a:gdLst/>
            <a:ahLst/>
            <a:cxnLst/>
            <a:rect l="l" t="t" r="r" b="b"/>
            <a:pathLst>
              <a:path w="1080135">
                <a:moveTo>
                  <a:pt x="0" y="0"/>
                </a:moveTo>
                <a:lnTo>
                  <a:pt x="1080008" y="0"/>
                </a:lnTo>
              </a:path>
            </a:pathLst>
          </a:custGeom>
          <a:ln w="25908">
            <a:solidFill>
              <a:srgbClr val="0000FF"/>
            </a:solidFill>
          </a:ln>
        </p:spPr>
        <p:txBody>
          <a:bodyPr wrap="square" lIns="0" tIns="0" rIns="0" bIns="0" rtlCol="0"/>
          <a:lstStyle/>
          <a:p>
            <a:endParaRPr/>
          </a:p>
        </p:txBody>
      </p:sp>
      <p:sp>
        <p:nvSpPr>
          <p:cNvPr id="25" name="object 13"/>
          <p:cNvSpPr/>
          <p:nvPr/>
        </p:nvSpPr>
        <p:spPr>
          <a:xfrm flipV="1">
            <a:off x="5878594" y="1771003"/>
            <a:ext cx="1417723" cy="45719"/>
          </a:xfrm>
          <a:custGeom>
            <a:avLst/>
            <a:gdLst/>
            <a:ahLst/>
            <a:cxnLst/>
            <a:rect l="l" t="t" r="r" b="b"/>
            <a:pathLst>
              <a:path w="360045">
                <a:moveTo>
                  <a:pt x="0" y="0"/>
                </a:moveTo>
                <a:lnTo>
                  <a:pt x="360045" y="0"/>
                </a:lnTo>
              </a:path>
            </a:pathLst>
          </a:custGeom>
          <a:ln w="25908">
            <a:solidFill>
              <a:srgbClr val="00AF50"/>
            </a:solidFill>
          </a:ln>
        </p:spPr>
        <p:txBody>
          <a:bodyPr wrap="square" lIns="0" tIns="0" rIns="0" bIns="0" rtlCol="0"/>
          <a:lstStyle/>
          <a:p>
            <a:endParaRPr/>
          </a:p>
        </p:txBody>
      </p:sp>
    </p:spTree>
    <p:extLst>
      <p:ext uri="{BB962C8B-B14F-4D97-AF65-F5344CB8AC3E}">
        <p14:creationId xmlns:p14="http://schemas.microsoft.com/office/powerpoint/2010/main" val="1250261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偏差与方差</a:t>
            </a:r>
          </a:p>
        </p:txBody>
      </p:sp>
      <p:sp>
        <p:nvSpPr>
          <p:cNvPr id="3" name="内容占位符 2"/>
          <p:cNvSpPr>
            <a:spLocks noGrp="1"/>
          </p:cNvSpPr>
          <p:nvPr>
            <p:ph idx="1"/>
          </p:nvPr>
        </p:nvSpPr>
        <p:spPr>
          <a:xfrm>
            <a:off x="69850" y="1781968"/>
            <a:ext cx="8616950" cy="4618832"/>
          </a:xfrm>
        </p:spPr>
        <p:txBody>
          <a:bodyPr>
            <a:normAutofit/>
          </a:bodyPr>
          <a:lstStyle/>
          <a:p>
            <a:pPr lvl="1">
              <a:lnSpc>
                <a:spcPct val="130000"/>
              </a:lnSpc>
            </a:pPr>
            <a:r>
              <a:rPr lang="zh-CN" altLang="en-US" sz="2100" b="1" dirty="0">
                <a:solidFill>
                  <a:srgbClr val="FF0000"/>
                </a:solidFill>
                <a:latin typeface="+mn-ea"/>
                <a:ea typeface="+mn-ea"/>
              </a:rPr>
              <a:t>偏差</a:t>
            </a:r>
            <a:r>
              <a:rPr lang="zh-CN" altLang="en-US" sz="2100" dirty="0">
                <a:latin typeface="+mn-ea"/>
                <a:ea typeface="+mn-ea"/>
              </a:rPr>
              <a:t>度量了学习</a:t>
            </a:r>
            <a:r>
              <a:rPr lang="zh-CN" altLang="en-US" sz="2100" b="1" dirty="0">
                <a:solidFill>
                  <a:srgbClr val="0000FF"/>
                </a:solidFill>
                <a:latin typeface="+mn-ea"/>
                <a:ea typeface="+mn-ea"/>
              </a:rPr>
              <a:t>算法期望预测与真实结果的偏离程度</a:t>
            </a:r>
            <a:r>
              <a:rPr lang="zh-CN" altLang="en-US" sz="2100" dirty="0">
                <a:latin typeface="+mn-ea"/>
                <a:ea typeface="+mn-ea"/>
              </a:rPr>
              <a:t>；即刻画了学习</a:t>
            </a:r>
            <a:r>
              <a:rPr lang="zh-CN" altLang="en-US" sz="2100" b="1" dirty="0">
                <a:solidFill>
                  <a:srgbClr val="0000FF"/>
                </a:solidFill>
                <a:latin typeface="+mn-ea"/>
                <a:ea typeface="+mn-ea"/>
              </a:rPr>
              <a:t>算法本身的拟合能力</a:t>
            </a:r>
            <a:r>
              <a:rPr lang="zh-CN" altLang="en-US" sz="2100" dirty="0">
                <a:latin typeface="+mn-ea"/>
                <a:ea typeface="+mn-ea"/>
              </a:rPr>
              <a:t>；</a:t>
            </a:r>
            <a:endParaRPr lang="en-US" altLang="zh-CN" sz="2100" dirty="0">
              <a:latin typeface="+mn-ea"/>
              <a:ea typeface="+mn-ea"/>
            </a:endParaRPr>
          </a:p>
          <a:p>
            <a:pPr lvl="1">
              <a:lnSpc>
                <a:spcPct val="130000"/>
              </a:lnSpc>
            </a:pPr>
            <a:r>
              <a:rPr lang="zh-CN" altLang="en-US" sz="2100" b="1" dirty="0">
                <a:solidFill>
                  <a:srgbClr val="FF0000"/>
                </a:solidFill>
                <a:latin typeface="+mn-ea"/>
                <a:ea typeface="+mn-ea"/>
              </a:rPr>
              <a:t>方差</a:t>
            </a:r>
            <a:r>
              <a:rPr lang="zh-CN" altLang="en-US" sz="2100" dirty="0">
                <a:latin typeface="+mn-ea"/>
                <a:ea typeface="+mn-ea"/>
              </a:rPr>
              <a:t>度量了</a:t>
            </a:r>
            <a:r>
              <a:rPr lang="zh-CN" altLang="en-US" sz="2100" b="1" dirty="0">
                <a:solidFill>
                  <a:srgbClr val="0000FF"/>
                </a:solidFill>
                <a:latin typeface="+mn-ea"/>
                <a:ea typeface="+mn-ea"/>
              </a:rPr>
              <a:t>同样大小训练集的变动所导致的学习性能的变化</a:t>
            </a:r>
            <a:r>
              <a:rPr lang="zh-CN" altLang="en-US" sz="2100" dirty="0">
                <a:latin typeface="+mn-ea"/>
                <a:ea typeface="+mn-ea"/>
              </a:rPr>
              <a:t>；即刻画了</a:t>
            </a:r>
            <a:r>
              <a:rPr lang="zh-CN" altLang="en-US" sz="2100" b="1" dirty="0">
                <a:solidFill>
                  <a:srgbClr val="0000FF"/>
                </a:solidFill>
                <a:latin typeface="+mn-ea"/>
                <a:ea typeface="+mn-ea"/>
              </a:rPr>
              <a:t>数据扰动所造成的影响</a:t>
            </a:r>
            <a:r>
              <a:rPr lang="zh-CN" altLang="en-US" sz="2100" dirty="0">
                <a:latin typeface="+mn-ea"/>
                <a:ea typeface="+mn-ea"/>
              </a:rPr>
              <a:t>；</a:t>
            </a:r>
            <a:endParaRPr lang="en-US" altLang="zh-CN" sz="2100" dirty="0">
              <a:latin typeface="+mn-ea"/>
              <a:ea typeface="+mn-ea"/>
            </a:endParaRPr>
          </a:p>
          <a:p>
            <a:pPr lvl="1">
              <a:lnSpc>
                <a:spcPct val="130000"/>
              </a:lnSpc>
            </a:pPr>
            <a:r>
              <a:rPr lang="zh-CN" altLang="en-US" sz="2100" b="1" dirty="0">
                <a:solidFill>
                  <a:srgbClr val="FF0000"/>
                </a:solidFill>
                <a:latin typeface="+mn-ea"/>
                <a:ea typeface="+mn-ea"/>
              </a:rPr>
              <a:t>噪声</a:t>
            </a:r>
            <a:r>
              <a:rPr lang="zh-CN" altLang="en-US" sz="2100" dirty="0">
                <a:latin typeface="+mn-ea"/>
                <a:ea typeface="+mn-ea"/>
              </a:rPr>
              <a:t>表达了在当前任务上</a:t>
            </a:r>
            <a:r>
              <a:rPr lang="zh-CN" altLang="en-US" sz="2100" b="1" dirty="0">
                <a:solidFill>
                  <a:srgbClr val="0000FF"/>
                </a:solidFill>
                <a:latin typeface="+mn-ea"/>
                <a:ea typeface="+mn-ea"/>
              </a:rPr>
              <a:t>任何学习算法所能达到的期望泛化误差的下界</a:t>
            </a:r>
            <a:r>
              <a:rPr lang="zh-CN" altLang="en-US" sz="2100" dirty="0">
                <a:latin typeface="+mn-ea"/>
                <a:ea typeface="+mn-ea"/>
              </a:rPr>
              <a:t>；即刻画了学习</a:t>
            </a:r>
            <a:r>
              <a:rPr lang="zh-CN" altLang="en-US" sz="2100" b="1" dirty="0">
                <a:solidFill>
                  <a:srgbClr val="0000FF"/>
                </a:solidFill>
                <a:latin typeface="+mn-ea"/>
                <a:ea typeface="+mn-ea"/>
              </a:rPr>
              <a:t>问题本身的难度</a:t>
            </a:r>
            <a:r>
              <a:rPr lang="zh-CN" altLang="en-US" sz="2100" dirty="0">
                <a:latin typeface="+mn-ea"/>
                <a:ea typeface="+mn-ea"/>
              </a:rPr>
              <a:t>。</a:t>
            </a:r>
            <a:endParaRPr lang="en-US" altLang="zh-CN" sz="2100" dirty="0">
              <a:latin typeface="+mn-ea"/>
              <a:ea typeface="+mn-ea"/>
            </a:endParaRPr>
          </a:p>
          <a:p>
            <a:pPr marL="0" indent="0">
              <a:lnSpc>
                <a:spcPct val="130000"/>
              </a:lnSpc>
              <a:buNone/>
            </a:pPr>
            <a:endParaRPr lang="en-US" altLang="zh-CN" dirty="0">
              <a:latin typeface="+mn-ea"/>
              <a:ea typeface="+mn-ea"/>
            </a:endParaRPr>
          </a:p>
          <a:p>
            <a:pPr marL="457200" lvl="1" indent="0">
              <a:lnSpc>
                <a:spcPct val="130000"/>
              </a:lnSpc>
              <a:buNone/>
            </a:pPr>
            <a:r>
              <a:rPr lang="zh-CN" altLang="en-US" dirty="0">
                <a:latin typeface="+mn-ea"/>
                <a:ea typeface="+mn-ea"/>
              </a:rPr>
              <a:t>泛化性能是由</a:t>
            </a:r>
            <a:r>
              <a:rPr lang="zh-CN" altLang="en-US" dirty="0">
                <a:solidFill>
                  <a:srgbClr val="0000FF"/>
                </a:solidFill>
                <a:latin typeface="+mn-ea"/>
                <a:ea typeface="+mn-ea"/>
              </a:rPr>
              <a:t>学习算法的能力</a:t>
            </a:r>
            <a:r>
              <a:rPr lang="zh-CN" altLang="en-US" dirty="0">
                <a:latin typeface="+mn-ea"/>
                <a:ea typeface="+mn-ea"/>
              </a:rPr>
              <a:t>、</a:t>
            </a:r>
            <a:r>
              <a:rPr lang="zh-CN" altLang="en-US" dirty="0">
                <a:solidFill>
                  <a:srgbClr val="0000FF"/>
                </a:solidFill>
                <a:latin typeface="+mn-ea"/>
                <a:ea typeface="+mn-ea"/>
              </a:rPr>
              <a:t>数据的充分性</a:t>
            </a:r>
            <a:r>
              <a:rPr lang="zh-CN" altLang="en-US" dirty="0">
                <a:latin typeface="+mn-ea"/>
                <a:ea typeface="+mn-ea"/>
              </a:rPr>
              <a:t>以及</a:t>
            </a:r>
            <a:r>
              <a:rPr lang="zh-CN" altLang="en-US" dirty="0">
                <a:solidFill>
                  <a:srgbClr val="0000FF"/>
                </a:solidFill>
                <a:latin typeface="+mn-ea"/>
                <a:ea typeface="+mn-ea"/>
              </a:rPr>
              <a:t>学习任务本身的难度</a:t>
            </a:r>
            <a:r>
              <a:rPr lang="zh-CN" altLang="en-US" dirty="0">
                <a:latin typeface="+mn-ea"/>
                <a:ea typeface="+mn-ea"/>
              </a:rPr>
              <a:t>所共同决定的。给定学习任务为了取得好的泛化性能，需要</a:t>
            </a:r>
            <a:r>
              <a:rPr lang="zh-CN" altLang="en-US" b="1" dirty="0">
                <a:solidFill>
                  <a:srgbClr val="0000FF"/>
                </a:solidFill>
                <a:latin typeface="+mn-ea"/>
                <a:ea typeface="+mn-ea"/>
              </a:rPr>
              <a:t>使偏差小</a:t>
            </a:r>
            <a:r>
              <a:rPr lang="en-US" altLang="zh-CN" b="1" dirty="0">
                <a:solidFill>
                  <a:srgbClr val="0000FF"/>
                </a:solidFill>
                <a:latin typeface="+mn-ea"/>
                <a:ea typeface="+mn-ea"/>
              </a:rPr>
              <a:t>(</a:t>
            </a:r>
            <a:r>
              <a:rPr lang="zh-CN" altLang="en-US" b="1" dirty="0">
                <a:solidFill>
                  <a:srgbClr val="0000FF"/>
                </a:solidFill>
                <a:latin typeface="+mn-ea"/>
                <a:ea typeface="+mn-ea"/>
              </a:rPr>
              <a:t>充分拟合数据</a:t>
            </a:r>
            <a:r>
              <a:rPr lang="en-US" altLang="zh-CN" b="1" dirty="0">
                <a:solidFill>
                  <a:srgbClr val="0000FF"/>
                </a:solidFill>
                <a:latin typeface="+mn-ea"/>
                <a:ea typeface="+mn-ea"/>
              </a:rPr>
              <a:t>)</a:t>
            </a:r>
            <a:r>
              <a:rPr lang="zh-CN" altLang="en-US" dirty="0">
                <a:latin typeface="+mn-ea"/>
                <a:ea typeface="+mn-ea"/>
              </a:rPr>
              <a:t>而且</a:t>
            </a:r>
            <a:r>
              <a:rPr lang="zh-CN" altLang="en-US" b="1" dirty="0">
                <a:solidFill>
                  <a:srgbClr val="0000FF"/>
                </a:solidFill>
                <a:latin typeface="+mn-ea"/>
                <a:ea typeface="+mn-ea"/>
              </a:rPr>
              <a:t>方差较小</a:t>
            </a:r>
            <a:r>
              <a:rPr lang="en-US" altLang="zh-CN" b="1" dirty="0">
                <a:solidFill>
                  <a:srgbClr val="0000FF"/>
                </a:solidFill>
                <a:latin typeface="+mn-ea"/>
                <a:ea typeface="+mn-ea"/>
              </a:rPr>
              <a:t>(</a:t>
            </a:r>
            <a:r>
              <a:rPr lang="zh-CN" altLang="en-US" b="1" dirty="0">
                <a:solidFill>
                  <a:srgbClr val="0000FF"/>
                </a:solidFill>
                <a:latin typeface="+mn-ea"/>
                <a:ea typeface="+mn-ea"/>
              </a:rPr>
              <a:t>减少数据扰动产生的影响</a:t>
            </a:r>
            <a:r>
              <a:rPr lang="en-US" altLang="zh-CN" b="1" dirty="0">
                <a:solidFill>
                  <a:srgbClr val="0000FF"/>
                </a:solidFill>
                <a:latin typeface="+mn-ea"/>
                <a:ea typeface="+mn-ea"/>
              </a:rPr>
              <a:t>)</a:t>
            </a:r>
            <a:r>
              <a:rPr lang="zh-CN" altLang="en-US" dirty="0">
                <a:latin typeface="+mn-ea"/>
                <a:ea typeface="+mn-ea"/>
              </a:rPr>
              <a:t>。</a:t>
            </a:r>
            <a:endParaRPr lang="en-US" altLang="zh-CN" dirty="0">
              <a:latin typeface="+mn-ea"/>
              <a:ea typeface="+mn-ea"/>
            </a:endParaRPr>
          </a:p>
        </p:txBody>
      </p:sp>
      <p:sp>
        <p:nvSpPr>
          <p:cNvPr id="4" name="object 4"/>
          <p:cNvSpPr/>
          <p:nvPr/>
        </p:nvSpPr>
        <p:spPr>
          <a:xfrm>
            <a:off x="609600" y="991013"/>
            <a:ext cx="5077968" cy="79095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8135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2864"/>
            <a:ext cx="2559050" cy="777874"/>
          </a:xfrm>
        </p:spPr>
        <p:txBody>
          <a:bodyPr>
            <a:normAutofit/>
          </a:bodyPr>
          <a:lstStyle/>
          <a:p>
            <a:r>
              <a:rPr lang="zh-CN" altLang="en-US" dirty="0"/>
              <a:t>偏差与方差</a:t>
            </a:r>
          </a:p>
        </p:txBody>
      </p:sp>
      <p:sp>
        <p:nvSpPr>
          <p:cNvPr id="3" name="内容占位符 2"/>
          <p:cNvSpPr>
            <a:spLocks noGrp="1"/>
          </p:cNvSpPr>
          <p:nvPr>
            <p:ph idx="1"/>
          </p:nvPr>
        </p:nvSpPr>
        <p:spPr>
          <a:xfrm>
            <a:off x="260350" y="1158536"/>
            <a:ext cx="8370083" cy="1196357"/>
          </a:xfrm>
        </p:spPr>
        <p:txBody>
          <a:bodyPr>
            <a:normAutofit/>
          </a:bodyPr>
          <a:lstStyle/>
          <a:p>
            <a:pPr marL="325800" lvl="1" indent="0">
              <a:buNone/>
            </a:pPr>
            <a:r>
              <a:rPr lang="zh-CN" altLang="en-US" dirty="0">
                <a:latin typeface="+mn-ea"/>
                <a:ea typeface="+mn-ea"/>
              </a:rPr>
              <a:t>一般来说，偏差与方差是有冲突的，称为</a:t>
            </a:r>
            <a:r>
              <a:rPr lang="zh-CN" altLang="en-US" dirty="0">
                <a:solidFill>
                  <a:srgbClr val="FF0000"/>
                </a:solidFill>
                <a:latin typeface="+mn-ea"/>
                <a:ea typeface="+mn-ea"/>
              </a:rPr>
              <a:t>偏差</a:t>
            </a:r>
            <a:r>
              <a:rPr lang="en-US" altLang="zh-CN" dirty="0">
                <a:solidFill>
                  <a:srgbClr val="FF0000"/>
                </a:solidFill>
                <a:latin typeface="+mn-ea"/>
                <a:ea typeface="+mn-ea"/>
              </a:rPr>
              <a:t>-</a:t>
            </a:r>
            <a:r>
              <a:rPr lang="zh-CN" altLang="en-US" dirty="0">
                <a:solidFill>
                  <a:srgbClr val="FF0000"/>
                </a:solidFill>
                <a:latin typeface="+mn-ea"/>
                <a:ea typeface="+mn-ea"/>
              </a:rPr>
              <a:t>方差窘境</a:t>
            </a:r>
            <a:r>
              <a:rPr lang="zh-CN" altLang="en-US" dirty="0">
                <a:latin typeface="+mn-ea"/>
                <a:ea typeface="+mn-ea"/>
              </a:rPr>
              <a:t>。</a:t>
            </a:r>
            <a:endParaRPr lang="en-US" altLang="zh-CN" dirty="0">
              <a:latin typeface="+mn-ea"/>
              <a:ea typeface="+mn-ea"/>
            </a:endParaRPr>
          </a:p>
          <a:p>
            <a:pPr marL="325800" lvl="1" indent="0">
              <a:buNone/>
            </a:pPr>
            <a:r>
              <a:rPr lang="zh-CN" altLang="en-US" dirty="0">
                <a:latin typeface="+mn-ea"/>
                <a:ea typeface="+mn-ea"/>
              </a:rPr>
              <a:t>如右图所示，假如我们能控制算法的训练程度：</a:t>
            </a:r>
            <a:endParaRPr lang="en-US" altLang="zh-CN" dirty="0">
              <a:latin typeface="+mn-ea"/>
              <a:ea typeface="+mn-ea"/>
            </a:endParaRPr>
          </a:p>
        </p:txBody>
      </p:sp>
      <p:sp>
        <p:nvSpPr>
          <p:cNvPr id="4" name="内容占位符 2"/>
          <p:cNvSpPr txBox="1">
            <a:spLocks/>
          </p:cNvSpPr>
          <p:nvPr/>
        </p:nvSpPr>
        <p:spPr>
          <a:xfrm>
            <a:off x="85559" y="2133600"/>
            <a:ext cx="5301641" cy="4038600"/>
          </a:xfrm>
          <a:prstGeom prst="rect">
            <a:avLst/>
          </a:prstGeom>
        </p:spPr>
        <p:txBody>
          <a:bodyPr vert="horz" lIns="91440" tIns="46800" rIns="91440" bIns="45720" rtlCol="0">
            <a:normAutofit lnSpcReduction="100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lnSpc>
                <a:spcPct val="140000"/>
              </a:lnSpc>
              <a:buClr>
                <a:srgbClr val="16754D"/>
              </a:buClr>
            </a:pPr>
            <a:r>
              <a:rPr lang="zh-CN" altLang="en-US" sz="2100" dirty="0">
                <a:solidFill>
                  <a:prstClr val="black"/>
                </a:solidFill>
                <a:latin typeface="幼圆"/>
                <a:ea typeface="幼圆"/>
              </a:rPr>
              <a:t>在</a:t>
            </a:r>
            <a:r>
              <a:rPr lang="zh-CN" altLang="en-US" sz="2100" b="1" dirty="0">
                <a:solidFill>
                  <a:srgbClr val="C00000"/>
                </a:solidFill>
                <a:latin typeface="幼圆"/>
                <a:ea typeface="幼圆"/>
              </a:rPr>
              <a:t>训练不足</a:t>
            </a:r>
            <a:r>
              <a:rPr lang="zh-CN" altLang="en-US" sz="2100" dirty="0">
                <a:solidFill>
                  <a:prstClr val="black"/>
                </a:solidFill>
                <a:latin typeface="幼圆"/>
                <a:ea typeface="幼圆"/>
              </a:rPr>
              <a:t>时，学习器拟合能力不强，训练数据的扰动不足以使学习器的拟合能力产生显著变化，此时</a:t>
            </a:r>
            <a:r>
              <a:rPr lang="zh-CN" altLang="en-US" sz="2100" b="1" dirty="0">
                <a:solidFill>
                  <a:srgbClr val="0000FF"/>
                </a:solidFill>
                <a:latin typeface="幼圆"/>
                <a:ea typeface="幼圆"/>
              </a:rPr>
              <a:t>偏差主导泛化错误率</a:t>
            </a:r>
            <a:r>
              <a:rPr lang="zh-CN" altLang="en-US" sz="2100" dirty="0">
                <a:solidFill>
                  <a:prstClr val="black"/>
                </a:solidFill>
                <a:latin typeface="幼圆"/>
                <a:ea typeface="幼圆"/>
              </a:rPr>
              <a:t>；</a:t>
            </a:r>
            <a:endParaRPr lang="en-US" altLang="zh-CN" sz="2100" dirty="0">
              <a:solidFill>
                <a:prstClr val="black"/>
              </a:solidFill>
              <a:latin typeface="幼圆"/>
              <a:ea typeface="幼圆"/>
            </a:endParaRPr>
          </a:p>
          <a:p>
            <a:pPr marL="0" lvl="1">
              <a:lnSpc>
                <a:spcPct val="140000"/>
              </a:lnSpc>
              <a:buClr>
                <a:srgbClr val="16754D"/>
              </a:buClr>
            </a:pPr>
            <a:r>
              <a:rPr lang="zh-CN" altLang="en-US" sz="2100" dirty="0">
                <a:solidFill>
                  <a:prstClr val="black"/>
                </a:solidFill>
                <a:latin typeface="幼圆"/>
                <a:ea typeface="幼圆"/>
              </a:rPr>
              <a:t>随着训练程度加深，学习器拟合能力逐渐增强，</a:t>
            </a:r>
            <a:r>
              <a:rPr lang="zh-CN" altLang="en-US" sz="2100" b="1" dirty="0">
                <a:solidFill>
                  <a:srgbClr val="0000FF"/>
                </a:solidFill>
                <a:latin typeface="幼圆"/>
                <a:ea typeface="幼圆"/>
              </a:rPr>
              <a:t>方差逐渐主导泛化错误率</a:t>
            </a:r>
            <a:r>
              <a:rPr lang="zh-CN" altLang="en-US" sz="2100" dirty="0">
                <a:solidFill>
                  <a:prstClr val="black"/>
                </a:solidFill>
                <a:latin typeface="幼圆"/>
                <a:ea typeface="幼圆"/>
              </a:rPr>
              <a:t>；</a:t>
            </a:r>
            <a:endParaRPr lang="en-US" altLang="zh-CN" sz="2100" dirty="0">
              <a:solidFill>
                <a:prstClr val="black"/>
              </a:solidFill>
              <a:latin typeface="幼圆"/>
              <a:ea typeface="幼圆"/>
            </a:endParaRPr>
          </a:p>
          <a:p>
            <a:pPr marL="0" lvl="1">
              <a:lnSpc>
                <a:spcPct val="140000"/>
              </a:lnSpc>
              <a:buClr>
                <a:srgbClr val="16754D"/>
              </a:buClr>
            </a:pPr>
            <a:r>
              <a:rPr lang="zh-CN" altLang="en-US" sz="2100" b="1" dirty="0">
                <a:solidFill>
                  <a:srgbClr val="C00000"/>
                </a:solidFill>
                <a:latin typeface="幼圆"/>
                <a:ea typeface="幼圆"/>
              </a:rPr>
              <a:t>训练充足后</a:t>
            </a:r>
            <a:r>
              <a:rPr lang="zh-CN" altLang="en-US" sz="2100" dirty="0">
                <a:solidFill>
                  <a:prstClr val="black"/>
                </a:solidFill>
                <a:latin typeface="幼圆"/>
                <a:ea typeface="幼圆"/>
              </a:rPr>
              <a:t>，学习器的拟合能力非常强，训练数据的轻微扰动都会导致学习器的显著变化，若训练数据自身非全局特性被学到则会发生</a:t>
            </a:r>
            <a:r>
              <a:rPr lang="zh-CN" altLang="en-US" sz="2100" b="1" dirty="0">
                <a:solidFill>
                  <a:srgbClr val="0000FF"/>
                </a:solidFill>
                <a:latin typeface="幼圆"/>
                <a:ea typeface="幼圆"/>
              </a:rPr>
              <a:t>过拟合</a:t>
            </a:r>
            <a:r>
              <a:rPr lang="zh-CN" altLang="en-US" sz="2100" dirty="0">
                <a:solidFill>
                  <a:prstClr val="black"/>
                </a:solidFill>
                <a:latin typeface="幼圆"/>
                <a:ea typeface="幼圆"/>
              </a:rPr>
              <a:t>。</a:t>
            </a:r>
            <a:endParaRPr lang="en-US" altLang="zh-CN" sz="2100" dirty="0">
              <a:solidFill>
                <a:prstClr val="black"/>
              </a:solidFill>
              <a:latin typeface="幼圆"/>
              <a:ea typeface="幼圆"/>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227" y="2561769"/>
            <a:ext cx="3341097" cy="2461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9507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41498" y="578865"/>
            <a:ext cx="3642360" cy="612140"/>
          </a:xfrm>
          <a:prstGeom prst="rect">
            <a:avLst/>
          </a:prstGeom>
        </p:spPr>
        <p:txBody>
          <a:bodyPr vert="horz" wrap="square" lIns="0" tIns="0" rIns="0" bIns="0" rtlCol="0">
            <a:noAutofit/>
          </a:bodyPr>
          <a:lstStyle/>
          <a:p>
            <a:pPr marL="12700">
              <a:lnSpc>
                <a:spcPct val="100000"/>
              </a:lnSpc>
            </a:pPr>
            <a:r>
              <a:rPr sz="4000" spc="-20" dirty="0">
                <a:solidFill>
                  <a:srgbClr val="FF0000"/>
                </a:solidFill>
                <a:latin typeface="Arial Unicode MS"/>
                <a:cs typeface="Arial Unicode MS"/>
              </a:rPr>
              <a:t>前往第</a:t>
            </a:r>
            <a:r>
              <a:rPr lang="zh-CN" altLang="en-US" sz="4000" spc="-20" dirty="0">
                <a:solidFill>
                  <a:srgbClr val="FF0000"/>
                </a:solidFill>
                <a:latin typeface="Arial Unicode MS"/>
                <a:cs typeface="Arial Unicode MS"/>
              </a:rPr>
              <a:t>三</a:t>
            </a:r>
            <a:r>
              <a:rPr sz="4000" spc="-15" dirty="0">
                <a:solidFill>
                  <a:srgbClr val="FF0000"/>
                </a:solidFill>
                <a:latin typeface="Arial Unicode MS"/>
                <a:cs typeface="Arial Unicode MS"/>
              </a:rPr>
              <a:t>站</a:t>
            </a:r>
            <a:r>
              <a:rPr sz="4000" b="1" spc="-50" dirty="0">
                <a:solidFill>
                  <a:srgbClr val="FF0000"/>
                </a:solidFill>
                <a:latin typeface="Verdana"/>
                <a:cs typeface="Verdana"/>
              </a:rPr>
              <a:t>……</a:t>
            </a:r>
            <a:endParaRPr sz="4000">
              <a:latin typeface="Verdana"/>
              <a:cs typeface="Verdana"/>
            </a:endParaRPr>
          </a:p>
        </p:txBody>
      </p:sp>
    </p:spTree>
    <p:extLst>
      <p:ext uri="{BB962C8B-B14F-4D97-AF65-F5344CB8AC3E}">
        <p14:creationId xmlns:p14="http://schemas.microsoft.com/office/powerpoint/2010/main" val="117873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0" dirty="0">
                <a:latin typeface="FangSong"/>
                <a:cs typeface="FangSong"/>
              </a:rPr>
              <a:t>过拟</a:t>
            </a:r>
            <a:r>
              <a:rPr sz="2800" spc="-30" dirty="0">
                <a:latin typeface="FangSong"/>
                <a:cs typeface="FangSong"/>
              </a:rPr>
              <a:t>合</a:t>
            </a:r>
            <a:r>
              <a:rPr sz="2800" spc="-430" dirty="0">
                <a:latin typeface="FangSong"/>
                <a:cs typeface="FangSong"/>
              </a:rPr>
              <a:t> </a:t>
            </a:r>
            <a:r>
              <a:rPr spc="-5" dirty="0"/>
              <a:t>(</a:t>
            </a:r>
            <a:r>
              <a:rPr spc="-15" dirty="0"/>
              <a:t>o</a:t>
            </a:r>
            <a:r>
              <a:rPr spc="-10" dirty="0"/>
              <a:t>ve</a:t>
            </a:r>
            <a:r>
              <a:rPr dirty="0"/>
              <a:t>rf</a:t>
            </a:r>
            <a:r>
              <a:rPr spc="-15" dirty="0"/>
              <a:t>i</a:t>
            </a:r>
            <a:r>
              <a:rPr dirty="0"/>
              <a:t>tting)</a:t>
            </a:r>
            <a:r>
              <a:rPr spc="-20" dirty="0"/>
              <a:t> </a:t>
            </a:r>
            <a:r>
              <a:rPr sz="2800" spc="-15" dirty="0"/>
              <a:t>vs.</a:t>
            </a:r>
            <a:r>
              <a:rPr sz="2800" spc="15" dirty="0"/>
              <a:t> </a:t>
            </a:r>
            <a:r>
              <a:rPr sz="2800" spc="-20" dirty="0">
                <a:latin typeface="FangSong"/>
                <a:cs typeface="FangSong"/>
              </a:rPr>
              <a:t>欠拟</a:t>
            </a:r>
            <a:r>
              <a:rPr sz="2800" spc="-30" dirty="0">
                <a:latin typeface="FangSong"/>
                <a:cs typeface="FangSong"/>
              </a:rPr>
              <a:t>合</a:t>
            </a:r>
            <a:r>
              <a:rPr sz="2800" spc="-430" dirty="0">
                <a:latin typeface="FangSong"/>
                <a:cs typeface="FangSong"/>
              </a:rPr>
              <a:t> </a:t>
            </a:r>
            <a:r>
              <a:rPr dirty="0"/>
              <a:t>(und</a:t>
            </a:r>
            <a:r>
              <a:rPr spc="-10" dirty="0"/>
              <a:t>e</a:t>
            </a:r>
            <a:r>
              <a:rPr dirty="0"/>
              <a:t>rf</a:t>
            </a:r>
            <a:r>
              <a:rPr spc="-15" dirty="0"/>
              <a:t>i</a:t>
            </a:r>
            <a:r>
              <a:rPr dirty="0"/>
              <a:t>tting)</a:t>
            </a:r>
            <a:endParaRPr sz="2800">
              <a:latin typeface="FangSong"/>
              <a:cs typeface="FangSong"/>
            </a:endParaRPr>
          </a:p>
        </p:txBody>
      </p:sp>
      <p:pic>
        <p:nvPicPr>
          <p:cNvPr id="3" name="图片 2">
            <a:extLst>
              <a:ext uri="{FF2B5EF4-FFF2-40B4-BE49-F238E27FC236}">
                <a16:creationId xmlns="" xmlns:a16="http://schemas.microsoft.com/office/drawing/2014/main" id="{B1391810-A5C1-1545-A2CD-A1DFB73F0567}"/>
              </a:ext>
            </a:extLst>
          </p:cNvPr>
          <p:cNvPicPr>
            <a:picLocks noChangeAspect="1"/>
          </p:cNvPicPr>
          <p:nvPr/>
        </p:nvPicPr>
        <p:blipFill>
          <a:blip r:embed="rId3"/>
          <a:stretch>
            <a:fillRect/>
          </a:stretch>
        </p:blipFill>
        <p:spPr>
          <a:xfrm>
            <a:off x="762000" y="914400"/>
            <a:ext cx="7112000" cy="5334000"/>
          </a:xfrm>
          <a:prstGeom prst="rect">
            <a:avLst/>
          </a:prstGeom>
        </p:spPr>
      </p:pic>
    </p:spTree>
    <p:extLst>
      <p:ext uri="{BB962C8B-B14F-4D97-AF65-F5344CB8AC3E}">
        <p14:creationId xmlns:p14="http://schemas.microsoft.com/office/powerpoint/2010/main" val="185233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0" dirty="0">
                <a:latin typeface="FangSong"/>
                <a:cs typeface="FangSong"/>
              </a:rPr>
              <a:t>模型选</a:t>
            </a:r>
            <a:r>
              <a:rPr sz="2800" spc="-30" dirty="0">
                <a:latin typeface="FangSong"/>
                <a:cs typeface="FangSong"/>
              </a:rPr>
              <a:t>择</a:t>
            </a:r>
            <a:r>
              <a:rPr sz="2800" spc="-430" dirty="0">
                <a:latin typeface="FangSong"/>
                <a:cs typeface="FangSong"/>
              </a:rPr>
              <a:t> </a:t>
            </a:r>
            <a:r>
              <a:rPr spc="-5" dirty="0"/>
              <a:t>(m</a:t>
            </a:r>
            <a:r>
              <a:rPr spc="-10" dirty="0"/>
              <a:t>o</a:t>
            </a:r>
            <a:r>
              <a:rPr dirty="0"/>
              <a:t>d</a:t>
            </a:r>
            <a:r>
              <a:rPr spc="-10" dirty="0"/>
              <a:t>e</a:t>
            </a:r>
            <a:r>
              <a:rPr dirty="0"/>
              <a:t>l s</a:t>
            </a:r>
            <a:r>
              <a:rPr spc="-10" dirty="0"/>
              <a:t>e</a:t>
            </a:r>
            <a:r>
              <a:rPr spc="-5" dirty="0"/>
              <a:t>l</a:t>
            </a:r>
            <a:r>
              <a:rPr spc="-15" dirty="0"/>
              <a:t>e</a:t>
            </a:r>
            <a:r>
              <a:rPr dirty="0"/>
              <a:t>cti</a:t>
            </a:r>
            <a:r>
              <a:rPr spc="-15" dirty="0"/>
              <a:t>o</a:t>
            </a:r>
            <a:r>
              <a:rPr dirty="0"/>
              <a:t>n)</a:t>
            </a:r>
            <a:endParaRPr sz="2800">
              <a:latin typeface="FangSong"/>
              <a:cs typeface="FangSong"/>
            </a:endParaRPr>
          </a:p>
        </p:txBody>
      </p:sp>
      <p:sp>
        <p:nvSpPr>
          <p:cNvPr id="3" name="object 3"/>
          <p:cNvSpPr txBox="1"/>
          <p:nvPr/>
        </p:nvSpPr>
        <p:spPr>
          <a:xfrm>
            <a:off x="853846" y="1317691"/>
            <a:ext cx="4195445" cy="3363595"/>
          </a:xfrm>
          <a:prstGeom prst="rect">
            <a:avLst/>
          </a:prstGeom>
        </p:spPr>
        <p:txBody>
          <a:bodyPr vert="horz" wrap="square" lIns="0" tIns="0" rIns="0" bIns="0" rtlCol="0">
            <a:spAutoFit/>
          </a:bodyPr>
          <a:lstStyle/>
          <a:p>
            <a:pPr marL="75565">
              <a:lnSpc>
                <a:spcPct val="100000"/>
              </a:lnSpc>
            </a:pPr>
            <a:r>
              <a:rPr sz="3200" spc="5" dirty="0">
                <a:latin typeface="FangSong"/>
                <a:cs typeface="FangSong"/>
              </a:rPr>
              <a:t>三个</a:t>
            </a:r>
            <a:r>
              <a:rPr sz="3200" dirty="0">
                <a:latin typeface="FangSong"/>
                <a:cs typeface="FangSong"/>
              </a:rPr>
              <a:t>关键</a:t>
            </a:r>
            <a:r>
              <a:rPr sz="3200" spc="-15" dirty="0">
                <a:latin typeface="FangSong"/>
                <a:cs typeface="FangSong"/>
              </a:rPr>
              <a:t>问</a:t>
            </a:r>
            <a:r>
              <a:rPr sz="3200" spc="5" dirty="0">
                <a:latin typeface="FangSong"/>
                <a:cs typeface="FangSong"/>
              </a:rPr>
              <a:t>题</a:t>
            </a:r>
            <a:r>
              <a:rPr sz="3200" dirty="0">
                <a:latin typeface="Verdana"/>
                <a:cs typeface="Verdana"/>
              </a:rPr>
              <a:t>:</a:t>
            </a:r>
          </a:p>
          <a:p>
            <a:pPr>
              <a:lnSpc>
                <a:spcPct val="100000"/>
              </a:lnSpc>
              <a:spcBef>
                <a:spcPts val="28"/>
              </a:spcBef>
            </a:pPr>
            <a:endParaRPr sz="3300" dirty="0">
              <a:latin typeface="Times New Roman"/>
              <a:cs typeface="Times New Roman"/>
            </a:endParaRPr>
          </a:p>
          <a:p>
            <a:pPr marL="12700">
              <a:lnSpc>
                <a:spcPct val="100000"/>
              </a:lnSpc>
            </a:pPr>
            <a:r>
              <a:rPr sz="3200" dirty="0">
                <a:latin typeface="Wingdings"/>
                <a:cs typeface="Wingdings"/>
              </a:rPr>
              <a:t></a:t>
            </a:r>
            <a:r>
              <a:rPr sz="3200" spc="-2075" dirty="0">
                <a:latin typeface="Wingdings"/>
                <a:cs typeface="Wingdings"/>
              </a:rPr>
              <a:t> </a:t>
            </a:r>
            <a:r>
              <a:rPr sz="3200" spc="5" dirty="0">
                <a:latin typeface="FangSong"/>
                <a:cs typeface="FangSong"/>
              </a:rPr>
              <a:t>如何</a:t>
            </a:r>
            <a:r>
              <a:rPr sz="3200" dirty="0">
                <a:latin typeface="FangSong"/>
                <a:cs typeface="FangSong"/>
              </a:rPr>
              <a:t>获得测试</a:t>
            </a:r>
            <a:r>
              <a:rPr sz="3200" spc="-15" dirty="0">
                <a:latin typeface="FangSong"/>
                <a:cs typeface="FangSong"/>
              </a:rPr>
              <a:t>结</a:t>
            </a:r>
            <a:r>
              <a:rPr sz="3200" dirty="0">
                <a:latin typeface="FangSong"/>
                <a:cs typeface="FangSong"/>
              </a:rPr>
              <a:t>果？</a:t>
            </a:r>
          </a:p>
          <a:p>
            <a:pPr>
              <a:lnSpc>
                <a:spcPct val="100000"/>
              </a:lnSpc>
              <a:spcBef>
                <a:spcPts val="47"/>
              </a:spcBef>
            </a:pPr>
            <a:endParaRPr sz="3300" dirty="0">
              <a:latin typeface="Times New Roman"/>
              <a:cs typeface="Times New Roman"/>
            </a:endParaRPr>
          </a:p>
          <a:p>
            <a:pPr marL="12700">
              <a:lnSpc>
                <a:spcPct val="100000"/>
              </a:lnSpc>
            </a:pPr>
            <a:r>
              <a:rPr sz="3200" dirty="0">
                <a:latin typeface="Wingdings"/>
                <a:cs typeface="Wingdings"/>
              </a:rPr>
              <a:t></a:t>
            </a:r>
            <a:r>
              <a:rPr sz="3200" spc="-2075" dirty="0">
                <a:latin typeface="Wingdings"/>
                <a:cs typeface="Wingdings"/>
              </a:rPr>
              <a:t> </a:t>
            </a:r>
            <a:r>
              <a:rPr sz="3200" spc="5" dirty="0">
                <a:latin typeface="FangSong"/>
                <a:cs typeface="FangSong"/>
              </a:rPr>
              <a:t>如何</a:t>
            </a:r>
            <a:r>
              <a:rPr sz="3200" dirty="0">
                <a:latin typeface="FangSong"/>
                <a:cs typeface="FangSong"/>
              </a:rPr>
              <a:t>评估性能</a:t>
            </a:r>
            <a:r>
              <a:rPr sz="3200" spc="-15" dirty="0">
                <a:latin typeface="FangSong"/>
                <a:cs typeface="FangSong"/>
              </a:rPr>
              <a:t>优</a:t>
            </a:r>
            <a:r>
              <a:rPr sz="3200" dirty="0">
                <a:latin typeface="FangSong"/>
                <a:cs typeface="FangSong"/>
              </a:rPr>
              <a:t>劣？</a:t>
            </a:r>
          </a:p>
          <a:p>
            <a:pPr>
              <a:lnSpc>
                <a:spcPct val="100000"/>
              </a:lnSpc>
              <a:spcBef>
                <a:spcPts val="45"/>
              </a:spcBef>
            </a:pPr>
            <a:endParaRPr sz="3300" dirty="0">
              <a:latin typeface="Times New Roman"/>
              <a:cs typeface="Times New Roman"/>
            </a:endParaRPr>
          </a:p>
          <a:p>
            <a:pPr marL="12700">
              <a:lnSpc>
                <a:spcPct val="100000"/>
              </a:lnSpc>
            </a:pPr>
            <a:r>
              <a:rPr sz="3200" dirty="0">
                <a:latin typeface="Wingdings"/>
                <a:cs typeface="Wingdings"/>
              </a:rPr>
              <a:t></a:t>
            </a:r>
            <a:r>
              <a:rPr sz="3200" spc="-2075" dirty="0">
                <a:latin typeface="Wingdings"/>
                <a:cs typeface="Wingdings"/>
              </a:rPr>
              <a:t> </a:t>
            </a:r>
            <a:r>
              <a:rPr sz="3200" spc="5" dirty="0">
                <a:latin typeface="FangSong"/>
                <a:cs typeface="FangSong"/>
              </a:rPr>
              <a:t>如何</a:t>
            </a:r>
            <a:r>
              <a:rPr sz="3200" dirty="0">
                <a:latin typeface="FangSong"/>
                <a:cs typeface="FangSong"/>
              </a:rPr>
              <a:t>判</a:t>
            </a:r>
            <a:r>
              <a:rPr sz="3200" spc="-15" dirty="0">
                <a:latin typeface="FangSong"/>
                <a:cs typeface="FangSong"/>
              </a:rPr>
              <a:t>断</a:t>
            </a:r>
            <a:r>
              <a:rPr sz="3200" dirty="0">
                <a:latin typeface="FangSong"/>
                <a:cs typeface="FangSong"/>
              </a:rPr>
              <a:t>实质</a:t>
            </a:r>
            <a:r>
              <a:rPr sz="3200" spc="-15" dirty="0">
                <a:latin typeface="FangSong"/>
                <a:cs typeface="FangSong"/>
              </a:rPr>
              <a:t>差</a:t>
            </a:r>
            <a:r>
              <a:rPr sz="3200" dirty="0">
                <a:latin typeface="FangSong"/>
                <a:cs typeface="FangSong"/>
              </a:rPr>
              <a:t>别？</a:t>
            </a:r>
          </a:p>
        </p:txBody>
      </p:sp>
      <p:sp>
        <p:nvSpPr>
          <p:cNvPr id="4" name="object 4"/>
          <p:cNvSpPr/>
          <p:nvPr/>
        </p:nvSpPr>
        <p:spPr>
          <a:xfrm>
            <a:off x="5486400" y="2263139"/>
            <a:ext cx="624840" cy="413384"/>
          </a:xfrm>
          <a:custGeom>
            <a:avLst/>
            <a:gdLst/>
            <a:ahLst/>
            <a:cxnLst/>
            <a:rect l="l" t="t" r="r" b="b"/>
            <a:pathLst>
              <a:path w="624839" h="413385">
                <a:moveTo>
                  <a:pt x="0" y="103250"/>
                </a:moveTo>
                <a:lnTo>
                  <a:pt x="418338" y="103250"/>
                </a:lnTo>
                <a:lnTo>
                  <a:pt x="418338" y="0"/>
                </a:lnTo>
                <a:lnTo>
                  <a:pt x="624840" y="206501"/>
                </a:lnTo>
                <a:lnTo>
                  <a:pt x="418338" y="413003"/>
                </a:lnTo>
                <a:lnTo>
                  <a:pt x="418338" y="309752"/>
                </a:lnTo>
                <a:lnTo>
                  <a:pt x="0" y="309752"/>
                </a:lnTo>
                <a:lnTo>
                  <a:pt x="0" y="103250"/>
                </a:lnTo>
                <a:close/>
              </a:path>
            </a:pathLst>
          </a:custGeom>
          <a:ln w="12192">
            <a:solidFill>
              <a:srgbClr val="FF0000"/>
            </a:solidFill>
          </a:ln>
        </p:spPr>
        <p:txBody>
          <a:bodyPr wrap="square" lIns="0" tIns="0" rIns="0" bIns="0" rtlCol="0"/>
          <a:lstStyle/>
          <a:p>
            <a:endParaRPr/>
          </a:p>
        </p:txBody>
      </p:sp>
      <p:sp>
        <p:nvSpPr>
          <p:cNvPr id="5" name="object 5"/>
          <p:cNvSpPr/>
          <p:nvPr/>
        </p:nvSpPr>
        <p:spPr>
          <a:xfrm>
            <a:off x="5500115" y="3249167"/>
            <a:ext cx="624840" cy="413384"/>
          </a:xfrm>
          <a:custGeom>
            <a:avLst/>
            <a:gdLst/>
            <a:ahLst/>
            <a:cxnLst/>
            <a:rect l="l" t="t" r="r" b="b"/>
            <a:pathLst>
              <a:path w="624839" h="413385">
                <a:moveTo>
                  <a:pt x="0" y="103250"/>
                </a:moveTo>
                <a:lnTo>
                  <a:pt x="418338" y="103250"/>
                </a:lnTo>
                <a:lnTo>
                  <a:pt x="418338" y="0"/>
                </a:lnTo>
                <a:lnTo>
                  <a:pt x="624840" y="206501"/>
                </a:lnTo>
                <a:lnTo>
                  <a:pt x="418338" y="413003"/>
                </a:lnTo>
                <a:lnTo>
                  <a:pt x="418338" y="309752"/>
                </a:lnTo>
                <a:lnTo>
                  <a:pt x="0" y="309752"/>
                </a:lnTo>
                <a:lnTo>
                  <a:pt x="0" y="103250"/>
                </a:lnTo>
                <a:close/>
              </a:path>
            </a:pathLst>
          </a:custGeom>
          <a:ln w="12192">
            <a:solidFill>
              <a:srgbClr val="FF0000"/>
            </a:solidFill>
          </a:ln>
        </p:spPr>
        <p:txBody>
          <a:bodyPr wrap="square" lIns="0" tIns="0" rIns="0" bIns="0" rtlCol="0"/>
          <a:lstStyle/>
          <a:p>
            <a:endParaRPr/>
          </a:p>
        </p:txBody>
      </p:sp>
      <p:sp>
        <p:nvSpPr>
          <p:cNvPr id="6" name="object 6"/>
          <p:cNvSpPr/>
          <p:nvPr/>
        </p:nvSpPr>
        <p:spPr>
          <a:xfrm>
            <a:off x="5500115" y="4250435"/>
            <a:ext cx="624840" cy="411480"/>
          </a:xfrm>
          <a:custGeom>
            <a:avLst/>
            <a:gdLst/>
            <a:ahLst/>
            <a:cxnLst/>
            <a:rect l="l" t="t" r="r" b="b"/>
            <a:pathLst>
              <a:path w="624839" h="411479">
                <a:moveTo>
                  <a:pt x="0" y="102869"/>
                </a:moveTo>
                <a:lnTo>
                  <a:pt x="419100" y="102869"/>
                </a:lnTo>
                <a:lnTo>
                  <a:pt x="419100" y="0"/>
                </a:lnTo>
                <a:lnTo>
                  <a:pt x="624840" y="205739"/>
                </a:lnTo>
                <a:lnTo>
                  <a:pt x="419100" y="411479"/>
                </a:lnTo>
                <a:lnTo>
                  <a:pt x="419100" y="308609"/>
                </a:lnTo>
                <a:lnTo>
                  <a:pt x="0" y="308609"/>
                </a:lnTo>
                <a:lnTo>
                  <a:pt x="0" y="102869"/>
                </a:lnTo>
                <a:close/>
              </a:path>
            </a:pathLst>
          </a:custGeom>
          <a:ln w="12191">
            <a:solidFill>
              <a:srgbClr val="FF0000"/>
            </a:solidFill>
          </a:ln>
        </p:spPr>
        <p:txBody>
          <a:bodyPr wrap="square" lIns="0" tIns="0" rIns="0" bIns="0" rtlCol="0"/>
          <a:lstStyle/>
          <a:p>
            <a:endParaRPr/>
          </a:p>
        </p:txBody>
      </p:sp>
      <p:sp>
        <p:nvSpPr>
          <p:cNvPr id="7" name="object 7"/>
          <p:cNvSpPr txBox="1"/>
          <p:nvPr/>
        </p:nvSpPr>
        <p:spPr>
          <a:xfrm>
            <a:off x="6480809" y="2295068"/>
            <a:ext cx="1461770" cy="2367280"/>
          </a:xfrm>
          <a:prstGeom prst="rect">
            <a:avLst/>
          </a:prstGeom>
        </p:spPr>
        <p:txBody>
          <a:bodyPr vert="horz" wrap="square" lIns="0" tIns="0" rIns="0" bIns="0" rtlCol="0">
            <a:spAutoFit/>
          </a:bodyPr>
          <a:lstStyle/>
          <a:p>
            <a:pPr marL="26034" indent="-13970">
              <a:lnSpc>
                <a:spcPct val="100000"/>
              </a:lnSpc>
            </a:pPr>
            <a:r>
              <a:rPr sz="2800" spc="-25" dirty="0">
                <a:solidFill>
                  <a:srgbClr val="FF0000"/>
                </a:solidFill>
                <a:latin typeface="FangSong"/>
                <a:cs typeface="FangSong"/>
              </a:rPr>
              <a:t>评</a:t>
            </a:r>
            <a:r>
              <a:rPr sz="2800" spc="-30" dirty="0">
                <a:solidFill>
                  <a:srgbClr val="FF0000"/>
                </a:solidFill>
                <a:latin typeface="FangSong"/>
                <a:cs typeface="FangSong"/>
              </a:rPr>
              <a:t>估方法</a:t>
            </a:r>
            <a:endParaRPr sz="2800">
              <a:latin typeface="FangSong"/>
              <a:cs typeface="FangSong"/>
            </a:endParaRPr>
          </a:p>
          <a:p>
            <a:pPr>
              <a:lnSpc>
                <a:spcPct val="100000"/>
              </a:lnSpc>
              <a:spcBef>
                <a:spcPts val="31"/>
              </a:spcBef>
            </a:pPr>
            <a:endParaRPr sz="3800">
              <a:latin typeface="Times New Roman"/>
              <a:cs typeface="Times New Roman"/>
            </a:endParaRPr>
          </a:p>
          <a:p>
            <a:pPr marL="26034">
              <a:lnSpc>
                <a:spcPct val="100000"/>
              </a:lnSpc>
            </a:pPr>
            <a:r>
              <a:rPr sz="2800" spc="-25" dirty="0">
                <a:solidFill>
                  <a:srgbClr val="FF0000"/>
                </a:solidFill>
                <a:latin typeface="FangSong"/>
                <a:cs typeface="FangSong"/>
              </a:rPr>
              <a:t>性</a:t>
            </a:r>
            <a:r>
              <a:rPr sz="2800" spc="-30" dirty="0">
                <a:solidFill>
                  <a:srgbClr val="FF0000"/>
                </a:solidFill>
                <a:latin typeface="FangSong"/>
                <a:cs typeface="FangSong"/>
              </a:rPr>
              <a:t>能度量</a:t>
            </a:r>
            <a:endParaRPr sz="2800">
              <a:latin typeface="FangSong"/>
              <a:cs typeface="FangSong"/>
            </a:endParaRPr>
          </a:p>
          <a:p>
            <a:pPr>
              <a:lnSpc>
                <a:spcPct val="100000"/>
              </a:lnSpc>
              <a:spcBef>
                <a:spcPts val="37"/>
              </a:spcBef>
            </a:pPr>
            <a:endParaRPr sz="3900">
              <a:latin typeface="Times New Roman"/>
              <a:cs typeface="Times New Roman"/>
            </a:endParaRPr>
          </a:p>
          <a:p>
            <a:pPr marL="26034">
              <a:lnSpc>
                <a:spcPct val="100000"/>
              </a:lnSpc>
            </a:pPr>
            <a:r>
              <a:rPr sz="2800" spc="-20" dirty="0">
                <a:solidFill>
                  <a:srgbClr val="FF0000"/>
                </a:solidFill>
                <a:latin typeface="FangSong"/>
                <a:cs typeface="FangSong"/>
              </a:rPr>
              <a:t>比</a:t>
            </a:r>
            <a:r>
              <a:rPr sz="2800" spc="-30" dirty="0">
                <a:solidFill>
                  <a:srgbClr val="FF0000"/>
                </a:solidFill>
                <a:latin typeface="FangSong"/>
                <a:cs typeface="FangSong"/>
              </a:rPr>
              <a:t>较检验</a:t>
            </a:r>
            <a:endParaRPr sz="2800">
              <a:latin typeface="FangSong"/>
              <a:cs typeface="FangSong"/>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2800" spc="-25" dirty="0">
                <a:latin typeface="FangSong"/>
                <a:cs typeface="FangSong"/>
              </a:rPr>
              <a:t>评</a:t>
            </a:r>
            <a:r>
              <a:rPr sz="2800" spc="-30" dirty="0">
                <a:latin typeface="FangSong"/>
                <a:cs typeface="FangSong"/>
              </a:rPr>
              <a:t>估方法</a:t>
            </a:r>
            <a:endParaRPr sz="2800">
              <a:latin typeface="FangSong"/>
              <a:cs typeface="FangSong"/>
            </a:endParaRPr>
          </a:p>
        </p:txBody>
      </p:sp>
      <p:sp>
        <p:nvSpPr>
          <p:cNvPr id="3" name="object 3"/>
          <p:cNvSpPr txBox="1"/>
          <p:nvPr/>
        </p:nvSpPr>
        <p:spPr>
          <a:xfrm>
            <a:off x="649325" y="1223315"/>
            <a:ext cx="7275475" cy="4624343"/>
          </a:xfrm>
          <a:prstGeom prst="rect">
            <a:avLst/>
          </a:prstGeom>
        </p:spPr>
        <p:txBody>
          <a:bodyPr vert="horz" wrap="square" lIns="0" tIns="0" rIns="0" bIns="0" rtlCol="0">
            <a:spAutoFit/>
          </a:bodyPr>
          <a:lstStyle/>
          <a:p>
            <a:pPr marL="12700">
              <a:lnSpc>
                <a:spcPct val="100000"/>
              </a:lnSpc>
            </a:pPr>
            <a:r>
              <a:rPr lang="zh-CN" altLang="en-US" sz="2800" spc="-20" dirty="0">
                <a:latin typeface="FangSong"/>
                <a:cs typeface="FangSong"/>
              </a:rPr>
              <a:t>通过实验测试来对学习器的泛化误差进行评估</a:t>
            </a:r>
            <a:r>
              <a:rPr lang="zh-CN" altLang="en-US" sz="2800" spc="-20" dirty="0" smtClean="0">
                <a:latin typeface="FangSong"/>
                <a:cs typeface="FangSong"/>
              </a:rPr>
              <a:t>。</a:t>
            </a:r>
            <a:endParaRPr lang="zh-CN" altLang="en-US" sz="2800" spc="-20" dirty="0" smtClean="0">
              <a:latin typeface="FangSong"/>
              <a:cs typeface="FangSong"/>
            </a:endParaRPr>
          </a:p>
          <a:p>
            <a:pPr marL="12700">
              <a:lnSpc>
                <a:spcPct val="100000"/>
              </a:lnSpc>
            </a:pPr>
            <a:r>
              <a:rPr sz="2800" spc="-20" dirty="0" smtClean="0">
                <a:latin typeface="FangSong"/>
                <a:cs typeface="FangSong"/>
              </a:rPr>
              <a:t>关键</a:t>
            </a:r>
            <a:r>
              <a:rPr sz="2800" spc="-20" dirty="0">
                <a:latin typeface="FangSong"/>
                <a:cs typeface="FangSong"/>
              </a:rPr>
              <a:t>：怎么</a:t>
            </a:r>
            <a:r>
              <a:rPr sz="2800" spc="-30" dirty="0">
                <a:latin typeface="FangSong"/>
                <a:cs typeface="FangSong"/>
              </a:rPr>
              <a:t>获得</a:t>
            </a:r>
            <a:r>
              <a:rPr sz="2800" spc="-15" dirty="0">
                <a:latin typeface="FangSong"/>
                <a:cs typeface="FangSong"/>
              </a:rPr>
              <a:t>“</a:t>
            </a:r>
            <a:r>
              <a:rPr sz="2800" spc="-30" dirty="0">
                <a:latin typeface="FangSong"/>
                <a:cs typeface="FangSong"/>
              </a:rPr>
              <a:t>测试</a:t>
            </a:r>
            <a:r>
              <a:rPr sz="2800" spc="-15" dirty="0">
                <a:latin typeface="FangSong"/>
                <a:cs typeface="FangSong"/>
              </a:rPr>
              <a:t>集</a:t>
            </a:r>
            <a:r>
              <a:rPr sz="2800" spc="-30" dirty="0">
                <a:latin typeface="FangSong"/>
                <a:cs typeface="FangSong"/>
              </a:rPr>
              <a:t>”</a:t>
            </a:r>
            <a:r>
              <a:rPr sz="2000" spc="-5" dirty="0">
                <a:latin typeface="Verdana"/>
                <a:cs typeface="Verdana"/>
              </a:rPr>
              <a:t>(te</a:t>
            </a:r>
            <a:r>
              <a:rPr sz="2000" spc="-15" dirty="0">
                <a:latin typeface="Verdana"/>
                <a:cs typeface="Verdana"/>
              </a:rPr>
              <a:t>s</a:t>
            </a:r>
            <a:r>
              <a:rPr sz="2000" dirty="0">
                <a:latin typeface="Verdana"/>
                <a:cs typeface="Verdana"/>
              </a:rPr>
              <a:t>t</a:t>
            </a:r>
            <a:r>
              <a:rPr sz="2000" spc="-45" dirty="0">
                <a:latin typeface="Verdana"/>
                <a:cs typeface="Verdana"/>
              </a:rPr>
              <a:t> </a:t>
            </a:r>
            <a:r>
              <a:rPr sz="2000" dirty="0">
                <a:latin typeface="Verdana"/>
                <a:cs typeface="Verdana"/>
              </a:rPr>
              <a:t>s</a:t>
            </a:r>
            <a:r>
              <a:rPr sz="2000" spc="-10" dirty="0">
                <a:latin typeface="Verdana"/>
                <a:cs typeface="Verdana"/>
              </a:rPr>
              <a:t>e</a:t>
            </a:r>
            <a:r>
              <a:rPr sz="2000" dirty="0">
                <a:latin typeface="Verdana"/>
                <a:cs typeface="Verdana"/>
              </a:rPr>
              <a:t>t)</a:t>
            </a:r>
            <a:r>
              <a:rPr sz="2000" spc="270" dirty="0">
                <a:latin typeface="Verdana"/>
                <a:cs typeface="Verdana"/>
              </a:rPr>
              <a:t> </a:t>
            </a:r>
            <a:r>
              <a:rPr sz="2800" spc="-30" dirty="0">
                <a:latin typeface="FangSong"/>
                <a:cs typeface="FangSong"/>
              </a:rPr>
              <a:t>？</a:t>
            </a:r>
            <a:endParaRPr sz="2800" dirty="0">
              <a:latin typeface="FangSong"/>
              <a:cs typeface="FangSong"/>
            </a:endParaRPr>
          </a:p>
          <a:p>
            <a:pPr marL="12700" indent="389890">
              <a:lnSpc>
                <a:spcPct val="100000"/>
              </a:lnSpc>
              <a:spcBef>
                <a:spcPts val="2445"/>
              </a:spcBef>
            </a:pPr>
            <a:r>
              <a:rPr sz="2400" spc="-5" dirty="0">
                <a:solidFill>
                  <a:srgbClr val="FF0000"/>
                </a:solidFill>
                <a:latin typeface="FangSong"/>
                <a:cs typeface="FangSong"/>
              </a:rPr>
              <a:t>测试集应该与训练集“互斥”</a:t>
            </a:r>
            <a:endParaRPr sz="2400" dirty="0">
              <a:latin typeface="FangSong"/>
              <a:cs typeface="FangSong"/>
            </a:endParaRPr>
          </a:p>
          <a:p>
            <a:pPr>
              <a:lnSpc>
                <a:spcPct val="100000"/>
              </a:lnSpc>
            </a:pPr>
            <a:endParaRPr lang="en-US" altLang="zh-CN" sz="2400" dirty="0">
              <a:latin typeface="Times New Roman"/>
              <a:cs typeface="Times New Roman"/>
            </a:endParaRPr>
          </a:p>
          <a:p>
            <a:pPr>
              <a:lnSpc>
                <a:spcPct val="100000"/>
              </a:lnSpc>
            </a:pPr>
            <a:r>
              <a:rPr lang="zh-CN" altLang="en-US" sz="2400" dirty="0">
                <a:latin typeface="Times New Roman"/>
                <a:cs typeface="Times New Roman"/>
              </a:rPr>
              <a:t>     </a:t>
            </a:r>
            <a:r>
              <a:rPr lang="zh-CN" altLang="en-US" sz="2400" b="1" dirty="0">
                <a:solidFill>
                  <a:srgbClr val="FF0000"/>
                </a:solidFill>
                <a:latin typeface="Times New Roman"/>
                <a:cs typeface="Times New Roman"/>
              </a:rPr>
              <a:t>测试集不应出现在训练集中！</a:t>
            </a:r>
            <a:endParaRPr sz="2400" b="1" dirty="0">
              <a:solidFill>
                <a:srgbClr val="FF0000"/>
              </a:solidFill>
              <a:latin typeface="Times New Roman"/>
              <a:cs typeface="Times New Roman"/>
            </a:endParaRPr>
          </a:p>
          <a:p>
            <a:pPr marL="12700">
              <a:lnSpc>
                <a:spcPct val="100000"/>
              </a:lnSpc>
              <a:spcBef>
                <a:spcPts val="1820"/>
              </a:spcBef>
            </a:pPr>
            <a:r>
              <a:rPr sz="2800" spc="-20" dirty="0">
                <a:latin typeface="FangSong"/>
                <a:cs typeface="FangSong"/>
              </a:rPr>
              <a:t>常</a:t>
            </a:r>
            <a:r>
              <a:rPr sz="2800" spc="-30" dirty="0">
                <a:latin typeface="FangSong"/>
                <a:cs typeface="FangSong"/>
              </a:rPr>
              <a:t>见方法：</a:t>
            </a:r>
            <a:endParaRPr sz="2800" dirty="0">
              <a:latin typeface="FangSong"/>
              <a:cs typeface="FangSong"/>
            </a:endParaRPr>
          </a:p>
          <a:p>
            <a:pPr marL="924560" indent="-342900">
              <a:lnSpc>
                <a:spcPct val="100000"/>
              </a:lnSpc>
              <a:spcBef>
                <a:spcPts val="2085"/>
              </a:spcBef>
              <a:buFont typeface="Wingdings"/>
              <a:buChar char=""/>
              <a:tabLst>
                <a:tab pos="925194" algn="l"/>
              </a:tabLst>
            </a:pPr>
            <a:r>
              <a:rPr sz="2400" spc="-5" dirty="0">
                <a:latin typeface="FangSong"/>
                <a:cs typeface="FangSong"/>
              </a:rPr>
              <a:t>留出</a:t>
            </a:r>
            <a:r>
              <a:rPr sz="2400" dirty="0">
                <a:latin typeface="FangSong"/>
                <a:cs typeface="FangSong"/>
              </a:rPr>
              <a:t>法</a:t>
            </a:r>
            <a:r>
              <a:rPr sz="2400" spc="-355" dirty="0">
                <a:latin typeface="FangSong"/>
                <a:cs typeface="FangSong"/>
              </a:rPr>
              <a:t> </a:t>
            </a:r>
            <a:r>
              <a:rPr sz="2000" spc="-5" dirty="0">
                <a:latin typeface="Verdana"/>
                <a:cs typeface="Verdana"/>
              </a:rPr>
              <a:t>(ho</a:t>
            </a:r>
            <a:r>
              <a:rPr sz="2000" spc="-15" dirty="0">
                <a:latin typeface="Verdana"/>
                <a:cs typeface="Verdana"/>
              </a:rPr>
              <a:t>l</a:t>
            </a:r>
            <a:r>
              <a:rPr sz="2000" spc="-5" dirty="0">
                <a:latin typeface="Verdana"/>
                <a:cs typeface="Verdana"/>
              </a:rPr>
              <a:t>d</a:t>
            </a:r>
            <a:r>
              <a:rPr sz="2000" dirty="0">
                <a:latin typeface="Verdana"/>
                <a:cs typeface="Verdana"/>
              </a:rPr>
              <a:t>-out)</a:t>
            </a:r>
          </a:p>
          <a:p>
            <a:pPr marL="924560" indent="-342900">
              <a:lnSpc>
                <a:spcPct val="100000"/>
              </a:lnSpc>
              <a:spcBef>
                <a:spcPts val="1200"/>
              </a:spcBef>
              <a:buFont typeface="Wingdings"/>
              <a:buChar char=""/>
              <a:tabLst>
                <a:tab pos="925194" algn="l"/>
              </a:tabLst>
            </a:pPr>
            <a:r>
              <a:rPr sz="2400" dirty="0">
                <a:latin typeface="FangSong"/>
                <a:cs typeface="FangSong"/>
              </a:rPr>
              <a:t>交叉验证法</a:t>
            </a:r>
            <a:r>
              <a:rPr sz="2400" spc="-350" dirty="0">
                <a:latin typeface="FangSong"/>
                <a:cs typeface="FangSong"/>
              </a:rPr>
              <a:t> </a:t>
            </a:r>
            <a:r>
              <a:rPr sz="2000" spc="-5" dirty="0">
                <a:latin typeface="Verdana"/>
                <a:cs typeface="Verdana"/>
              </a:rPr>
              <a:t>(cro</a:t>
            </a:r>
            <a:r>
              <a:rPr sz="2000" dirty="0">
                <a:latin typeface="Verdana"/>
                <a:cs typeface="Verdana"/>
              </a:rPr>
              <a:t>ss</a:t>
            </a:r>
            <a:r>
              <a:rPr sz="2000" spc="-35" dirty="0">
                <a:latin typeface="Verdana"/>
                <a:cs typeface="Verdana"/>
              </a:rPr>
              <a:t> v</a:t>
            </a:r>
            <a:r>
              <a:rPr sz="2000" dirty="0">
                <a:latin typeface="Verdana"/>
                <a:cs typeface="Verdana"/>
              </a:rPr>
              <a:t>a</a:t>
            </a:r>
            <a:r>
              <a:rPr sz="2000" spc="-15" dirty="0">
                <a:latin typeface="Verdana"/>
                <a:cs typeface="Verdana"/>
              </a:rPr>
              <a:t>l</a:t>
            </a:r>
            <a:r>
              <a:rPr sz="2000" spc="-5" dirty="0">
                <a:latin typeface="Verdana"/>
                <a:cs typeface="Verdana"/>
              </a:rPr>
              <a:t>ida</a:t>
            </a:r>
            <a:r>
              <a:rPr sz="2000" dirty="0">
                <a:latin typeface="Verdana"/>
                <a:cs typeface="Verdana"/>
              </a:rPr>
              <a:t>ti</a:t>
            </a:r>
            <a:r>
              <a:rPr sz="2000" spc="-15" dirty="0">
                <a:latin typeface="Verdana"/>
                <a:cs typeface="Verdana"/>
              </a:rPr>
              <a:t>o</a:t>
            </a:r>
            <a:r>
              <a:rPr sz="2000" dirty="0">
                <a:latin typeface="Verdana"/>
                <a:cs typeface="Verdana"/>
              </a:rPr>
              <a:t>n)</a:t>
            </a:r>
          </a:p>
          <a:p>
            <a:pPr marL="924560" indent="-342900">
              <a:lnSpc>
                <a:spcPct val="100000"/>
              </a:lnSpc>
              <a:spcBef>
                <a:spcPts val="1200"/>
              </a:spcBef>
              <a:buFont typeface="Wingdings"/>
              <a:buChar char=""/>
              <a:tabLst>
                <a:tab pos="925194" algn="l"/>
              </a:tabLst>
            </a:pPr>
            <a:r>
              <a:rPr sz="2400" dirty="0">
                <a:latin typeface="FangSong"/>
                <a:cs typeface="FangSong"/>
              </a:rPr>
              <a:t>自助法</a:t>
            </a:r>
            <a:r>
              <a:rPr sz="2400" spc="-350" dirty="0">
                <a:latin typeface="FangSong"/>
                <a:cs typeface="FangSong"/>
              </a:rPr>
              <a:t> </a:t>
            </a:r>
            <a:r>
              <a:rPr sz="2000" spc="-5" dirty="0">
                <a:latin typeface="Verdana"/>
                <a:cs typeface="Verdana"/>
              </a:rPr>
              <a:t>(bo</a:t>
            </a:r>
            <a:r>
              <a:rPr sz="2000" spc="-10" dirty="0">
                <a:latin typeface="Verdana"/>
                <a:cs typeface="Verdana"/>
              </a:rPr>
              <a:t>o</a:t>
            </a:r>
            <a:r>
              <a:rPr sz="2000" dirty="0">
                <a:latin typeface="Verdana"/>
                <a:cs typeface="Verdana"/>
              </a:rPr>
              <a:t>tst</a:t>
            </a:r>
            <a:r>
              <a:rPr sz="2000" spc="-35" dirty="0">
                <a:latin typeface="Verdana"/>
                <a:cs typeface="Verdana"/>
              </a:rPr>
              <a:t>r</a:t>
            </a:r>
            <a:r>
              <a:rPr sz="2000" dirty="0">
                <a:latin typeface="Verdana"/>
                <a:cs typeface="Verdana"/>
              </a:rPr>
              <a:t>ap)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841" y="308915"/>
            <a:ext cx="1092200" cy="381000"/>
          </a:xfrm>
          <a:prstGeom prst="rect">
            <a:avLst/>
          </a:prstGeom>
        </p:spPr>
        <p:txBody>
          <a:bodyPr vert="horz" wrap="square" lIns="0" tIns="0" rIns="0" bIns="0" rtlCol="0">
            <a:spAutoFit/>
          </a:bodyPr>
          <a:lstStyle/>
          <a:p>
            <a:pPr marL="12700">
              <a:lnSpc>
                <a:spcPct val="100000"/>
              </a:lnSpc>
            </a:pPr>
            <a:r>
              <a:rPr sz="2800" spc="-20" dirty="0">
                <a:latin typeface="FangSong"/>
                <a:cs typeface="FangSong"/>
              </a:rPr>
              <a:t>留</a:t>
            </a:r>
            <a:r>
              <a:rPr sz="2800" spc="-30" dirty="0">
                <a:latin typeface="FangSong"/>
                <a:cs typeface="FangSong"/>
              </a:rPr>
              <a:t>出法</a:t>
            </a:r>
            <a:endParaRPr sz="2800" dirty="0">
              <a:latin typeface="FangSong"/>
              <a:cs typeface="FangSong"/>
            </a:endParaRPr>
          </a:p>
        </p:txBody>
      </p:sp>
      <p:sp>
        <p:nvSpPr>
          <p:cNvPr id="3" name="object 3"/>
          <p:cNvSpPr txBox="1"/>
          <p:nvPr/>
        </p:nvSpPr>
        <p:spPr>
          <a:xfrm>
            <a:off x="3346450" y="1054008"/>
            <a:ext cx="1854200" cy="330835"/>
          </a:xfrm>
          <a:prstGeom prst="rect">
            <a:avLst/>
          </a:prstGeom>
        </p:spPr>
        <p:txBody>
          <a:bodyPr vert="horz" wrap="square" lIns="0" tIns="0" rIns="0" bIns="0" rtlCol="0">
            <a:spAutoFit/>
          </a:bodyPr>
          <a:lstStyle/>
          <a:p>
            <a:pPr marL="12700">
              <a:lnSpc>
                <a:spcPct val="100000"/>
              </a:lnSpc>
            </a:pPr>
            <a:r>
              <a:rPr sz="2400" spc="-5" dirty="0">
                <a:solidFill>
                  <a:srgbClr val="FF0000"/>
                </a:solidFill>
                <a:latin typeface="FangSong"/>
                <a:cs typeface="FangSong"/>
              </a:rPr>
              <a:t>拥有的数据集</a:t>
            </a:r>
            <a:endParaRPr sz="2400">
              <a:latin typeface="FangSong"/>
              <a:cs typeface="FangSong"/>
            </a:endParaRPr>
          </a:p>
        </p:txBody>
      </p:sp>
      <p:sp>
        <p:nvSpPr>
          <p:cNvPr id="4" name="object 4"/>
          <p:cNvSpPr/>
          <p:nvPr/>
        </p:nvSpPr>
        <p:spPr>
          <a:xfrm>
            <a:off x="1549908" y="1450847"/>
            <a:ext cx="5542915" cy="678180"/>
          </a:xfrm>
          <a:custGeom>
            <a:avLst/>
            <a:gdLst/>
            <a:ahLst/>
            <a:cxnLst/>
            <a:rect l="l" t="t" r="r" b="b"/>
            <a:pathLst>
              <a:path w="5542915" h="678180">
                <a:moveTo>
                  <a:pt x="0" y="678179"/>
                </a:moveTo>
                <a:lnTo>
                  <a:pt x="738" y="623165"/>
                </a:lnTo>
                <a:lnTo>
                  <a:pt x="2878" y="570981"/>
                </a:lnTo>
                <a:lnTo>
                  <a:pt x="6302" y="522326"/>
                </a:lnTo>
                <a:lnTo>
                  <a:pt x="10895" y="477895"/>
                </a:lnTo>
                <a:lnTo>
                  <a:pt x="16541" y="438388"/>
                </a:lnTo>
                <a:lnTo>
                  <a:pt x="26732" y="389881"/>
                </a:lnTo>
                <a:lnTo>
                  <a:pt x="42924" y="348941"/>
                </a:lnTo>
                <a:lnTo>
                  <a:pt x="56515" y="339089"/>
                </a:lnTo>
                <a:lnTo>
                  <a:pt x="2714879" y="339089"/>
                </a:lnTo>
                <a:lnTo>
                  <a:pt x="2719518" y="337966"/>
                </a:lnTo>
                <a:lnTo>
                  <a:pt x="2740863" y="301250"/>
                </a:lnTo>
                <a:lnTo>
                  <a:pt x="2751670" y="257481"/>
                </a:lnTo>
                <a:lnTo>
                  <a:pt x="2760498" y="200284"/>
                </a:lnTo>
                <a:lnTo>
                  <a:pt x="2765091" y="155853"/>
                </a:lnTo>
                <a:lnTo>
                  <a:pt x="2768515" y="107198"/>
                </a:lnTo>
                <a:lnTo>
                  <a:pt x="2770655" y="55014"/>
                </a:lnTo>
                <a:lnTo>
                  <a:pt x="2771394" y="0"/>
                </a:lnTo>
                <a:lnTo>
                  <a:pt x="2771581" y="27817"/>
                </a:lnTo>
                <a:lnTo>
                  <a:pt x="2773034" y="81503"/>
                </a:lnTo>
                <a:lnTo>
                  <a:pt x="2775831" y="132010"/>
                </a:lnTo>
                <a:lnTo>
                  <a:pt x="2779854" y="178640"/>
                </a:lnTo>
                <a:lnTo>
                  <a:pt x="2784988" y="220696"/>
                </a:lnTo>
                <a:lnTo>
                  <a:pt x="2794519" y="273679"/>
                </a:lnTo>
                <a:lnTo>
                  <a:pt x="2805898" y="312449"/>
                </a:lnTo>
                <a:lnTo>
                  <a:pt x="2827909" y="339089"/>
                </a:lnTo>
                <a:lnTo>
                  <a:pt x="5486273" y="339089"/>
                </a:lnTo>
                <a:lnTo>
                  <a:pt x="5490912" y="340213"/>
                </a:lnTo>
                <a:lnTo>
                  <a:pt x="5512257" y="376929"/>
                </a:lnTo>
                <a:lnTo>
                  <a:pt x="5523064" y="420698"/>
                </a:lnTo>
                <a:lnTo>
                  <a:pt x="5531892" y="477895"/>
                </a:lnTo>
                <a:lnTo>
                  <a:pt x="5536485" y="522326"/>
                </a:lnTo>
                <a:lnTo>
                  <a:pt x="5539909" y="570981"/>
                </a:lnTo>
                <a:lnTo>
                  <a:pt x="5542049" y="623165"/>
                </a:lnTo>
                <a:lnTo>
                  <a:pt x="5542600" y="650362"/>
                </a:lnTo>
                <a:lnTo>
                  <a:pt x="5542788" y="678179"/>
                </a:lnTo>
              </a:path>
            </a:pathLst>
          </a:custGeom>
          <a:ln w="6096">
            <a:solidFill>
              <a:srgbClr val="FF0000"/>
            </a:solidFill>
          </a:ln>
        </p:spPr>
        <p:txBody>
          <a:bodyPr wrap="square" lIns="0" tIns="0" rIns="0" bIns="0" rtlCol="0"/>
          <a:lstStyle/>
          <a:p>
            <a:endParaRPr/>
          </a:p>
        </p:txBody>
      </p:sp>
      <p:sp>
        <p:nvSpPr>
          <p:cNvPr id="6" name="object 6"/>
          <p:cNvSpPr txBox="1"/>
          <p:nvPr/>
        </p:nvSpPr>
        <p:spPr>
          <a:xfrm>
            <a:off x="152400" y="4101085"/>
            <a:ext cx="8938159" cy="1938992"/>
          </a:xfrm>
          <a:prstGeom prst="rect">
            <a:avLst/>
          </a:prstGeom>
        </p:spPr>
        <p:txBody>
          <a:bodyPr vert="horz" wrap="square" lIns="0" tIns="0" rIns="0" bIns="0" rtlCol="0">
            <a:spAutoFit/>
          </a:bodyPr>
          <a:lstStyle/>
          <a:p>
            <a:pPr marL="12700">
              <a:lnSpc>
                <a:spcPct val="100000"/>
              </a:lnSpc>
            </a:pPr>
            <a:r>
              <a:rPr sz="2400" dirty="0">
                <a:latin typeface="FangSong"/>
                <a:cs typeface="FangSong"/>
              </a:rPr>
              <a:t>注意：</a:t>
            </a:r>
          </a:p>
          <a:p>
            <a:pPr marL="12700">
              <a:lnSpc>
                <a:spcPct val="100000"/>
              </a:lnSpc>
              <a:spcBef>
                <a:spcPts val="1200"/>
              </a:spcBef>
            </a:pPr>
            <a:r>
              <a:rPr sz="2400" dirty="0">
                <a:latin typeface="Wingdings"/>
                <a:cs typeface="Wingdings"/>
              </a:rPr>
              <a:t></a:t>
            </a:r>
            <a:r>
              <a:rPr sz="2400" spc="-1605" dirty="0">
                <a:latin typeface="Wingdings"/>
                <a:cs typeface="Wingdings"/>
              </a:rPr>
              <a:t> </a:t>
            </a:r>
            <a:r>
              <a:rPr sz="2400" dirty="0">
                <a:solidFill>
                  <a:srgbClr val="FF0000"/>
                </a:solidFill>
                <a:latin typeface="FangSong"/>
                <a:cs typeface="FangSong"/>
              </a:rPr>
              <a:t>保持数据分布一致性</a:t>
            </a:r>
            <a:r>
              <a:rPr lang="en-US" altLang="zh-CN" sz="2400" spc="-350" dirty="0">
                <a:latin typeface="FangSong"/>
                <a:cs typeface="FangSong"/>
              </a:rPr>
              <a:t>,</a:t>
            </a:r>
            <a:r>
              <a:rPr lang="zh-CN" altLang="en-US" sz="2400" spc="-350" dirty="0">
                <a:latin typeface="FangSong"/>
                <a:cs typeface="FangSong"/>
              </a:rPr>
              <a:t> </a:t>
            </a:r>
            <a:r>
              <a:rPr sz="2400" dirty="0">
                <a:latin typeface="FangSong"/>
                <a:cs typeface="FangSong"/>
              </a:rPr>
              <a:t>例如</a:t>
            </a:r>
            <a:r>
              <a:rPr sz="2400" dirty="0">
                <a:latin typeface="Verdana"/>
                <a:cs typeface="Verdana"/>
              </a:rPr>
              <a:t>:</a:t>
            </a:r>
            <a:r>
              <a:rPr sz="2400" spc="-5" dirty="0">
                <a:latin typeface="Verdana"/>
                <a:cs typeface="Verdana"/>
              </a:rPr>
              <a:t> </a:t>
            </a:r>
            <a:r>
              <a:rPr sz="2400" dirty="0">
                <a:solidFill>
                  <a:srgbClr val="FF0000"/>
                </a:solidFill>
                <a:latin typeface="FangSong"/>
                <a:cs typeface="FangSong"/>
              </a:rPr>
              <a:t>分层采样</a:t>
            </a:r>
            <a:r>
              <a:rPr lang="en-US" altLang="zh-CN" sz="2400" dirty="0">
                <a:latin typeface="FangSong"/>
                <a:cs typeface="FangSong"/>
              </a:rPr>
              <a:t>stratified</a:t>
            </a:r>
            <a:r>
              <a:rPr lang="zh-CN" altLang="en-US" sz="2400" dirty="0">
                <a:latin typeface="FangSong"/>
                <a:cs typeface="FangSong"/>
              </a:rPr>
              <a:t> </a:t>
            </a:r>
            <a:r>
              <a:rPr lang="en-US" altLang="zh-CN" sz="2400" dirty="0">
                <a:latin typeface="FangSong"/>
                <a:cs typeface="FangSong"/>
              </a:rPr>
              <a:t>sampling</a:t>
            </a:r>
            <a:endParaRPr sz="2400" dirty="0">
              <a:latin typeface="Verdana"/>
              <a:cs typeface="Verdana"/>
            </a:endParaRPr>
          </a:p>
          <a:p>
            <a:pPr marL="12700">
              <a:lnSpc>
                <a:spcPct val="100000"/>
              </a:lnSpc>
              <a:spcBef>
                <a:spcPts val="1200"/>
              </a:spcBef>
            </a:pPr>
            <a:r>
              <a:rPr sz="2400" dirty="0">
                <a:latin typeface="Wingdings"/>
                <a:cs typeface="Wingdings"/>
              </a:rPr>
              <a:t></a:t>
            </a:r>
            <a:r>
              <a:rPr sz="2400" spc="-1605" dirty="0">
                <a:latin typeface="Wingdings"/>
                <a:cs typeface="Wingdings"/>
              </a:rPr>
              <a:t> </a:t>
            </a:r>
            <a:r>
              <a:rPr sz="2400" dirty="0">
                <a:latin typeface="FangSong"/>
                <a:cs typeface="FangSong"/>
              </a:rPr>
              <a:t>多次重复划分</a:t>
            </a:r>
            <a:r>
              <a:rPr sz="2400" spc="-350" dirty="0">
                <a:latin typeface="FangSong"/>
                <a:cs typeface="FangSong"/>
              </a:rPr>
              <a:t> </a:t>
            </a:r>
            <a:r>
              <a:rPr sz="2400" dirty="0">
                <a:latin typeface="Verdana"/>
                <a:cs typeface="Verdana"/>
              </a:rPr>
              <a:t>(</a:t>
            </a:r>
            <a:r>
              <a:rPr sz="2400" dirty="0">
                <a:latin typeface="FangSong"/>
                <a:cs typeface="FangSong"/>
              </a:rPr>
              <a:t>例如</a:t>
            </a:r>
            <a:r>
              <a:rPr sz="2400" dirty="0">
                <a:latin typeface="Verdana"/>
                <a:cs typeface="Verdana"/>
              </a:rPr>
              <a:t>:</a:t>
            </a:r>
            <a:r>
              <a:rPr sz="2400" spc="-5" dirty="0">
                <a:latin typeface="Verdana"/>
                <a:cs typeface="Verdana"/>
              </a:rPr>
              <a:t> </a:t>
            </a:r>
            <a:r>
              <a:rPr sz="2400" spc="-20" dirty="0">
                <a:latin typeface="Verdana"/>
                <a:cs typeface="Verdana"/>
              </a:rPr>
              <a:t>10</a:t>
            </a:r>
            <a:r>
              <a:rPr sz="2400" spc="-30" dirty="0">
                <a:latin typeface="Verdana"/>
                <a:cs typeface="Verdana"/>
              </a:rPr>
              <a:t>0</a:t>
            </a:r>
            <a:r>
              <a:rPr sz="2400" dirty="0">
                <a:latin typeface="FangSong"/>
                <a:cs typeface="FangSong"/>
              </a:rPr>
              <a:t>次随机划分</a:t>
            </a:r>
            <a:r>
              <a:rPr sz="2400" dirty="0">
                <a:latin typeface="Verdana"/>
                <a:cs typeface="Verdana"/>
              </a:rPr>
              <a:t>)</a:t>
            </a:r>
            <a:r>
              <a:rPr lang="en-US" altLang="zh-CN" sz="2400" dirty="0">
                <a:latin typeface="Verdana"/>
                <a:cs typeface="Verdana"/>
              </a:rPr>
              <a:t>--</a:t>
            </a:r>
            <a:r>
              <a:rPr lang="zh-CN" altLang="en-US" sz="2400" dirty="0">
                <a:latin typeface="Verdana"/>
                <a:cs typeface="Verdana"/>
              </a:rPr>
              <a:t>单次结果不稳定</a:t>
            </a:r>
            <a:r>
              <a:rPr lang="en-US" altLang="zh-CN" sz="2400" dirty="0">
                <a:latin typeface="Verdana"/>
                <a:cs typeface="Verdana"/>
              </a:rPr>
              <a:t>!</a:t>
            </a:r>
            <a:endParaRPr sz="2400" dirty="0">
              <a:latin typeface="Verdana"/>
              <a:cs typeface="Verdana"/>
            </a:endParaRPr>
          </a:p>
          <a:p>
            <a:pPr marL="12700">
              <a:lnSpc>
                <a:spcPct val="100000"/>
              </a:lnSpc>
              <a:spcBef>
                <a:spcPts val="1200"/>
              </a:spcBef>
            </a:pPr>
            <a:r>
              <a:rPr sz="2400" dirty="0">
                <a:latin typeface="Wingdings"/>
                <a:cs typeface="Wingdings"/>
              </a:rPr>
              <a:t></a:t>
            </a:r>
            <a:r>
              <a:rPr sz="2400" spc="-1605" dirty="0">
                <a:latin typeface="Wingdings"/>
                <a:cs typeface="Wingdings"/>
              </a:rPr>
              <a:t> </a:t>
            </a:r>
            <a:r>
              <a:rPr sz="2400" dirty="0">
                <a:latin typeface="FangSong"/>
                <a:cs typeface="FangSong"/>
              </a:rPr>
              <a:t>测</a:t>
            </a:r>
            <a:r>
              <a:rPr sz="2400" spc="-5" dirty="0">
                <a:latin typeface="FangSong"/>
                <a:cs typeface="FangSong"/>
              </a:rPr>
              <a:t>试</a:t>
            </a:r>
            <a:r>
              <a:rPr sz="2400" dirty="0">
                <a:latin typeface="FangSong"/>
                <a:cs typeface="FangSong"/>
              </a:rPr>
              <a:t>集</a:t>
            </a:r>
            <a:r>
              <a:rPr lang="en-US" altLang="zh-CN" sz="2400" dirty="0">
                <a:latin typeface="FangSong"/>
                <a:cs typeface="FangSong"/>
              </a:rPr>
              <a:t>(</a:t>
            </a:r>
            <a:r>
              <a:rPr lang="zh-CN" altLang="en-US" sz="2400" dirty="0">
                <a:latin typeface="FangSong"/>
                <a:cs typeface="FangSong"/>
              </a:rPr>
              <a:t>比例</a:t>
            </a:r>
            <a:r>
              <a:rPr lang="en-US" altLang="zh-CN" sz="2400" dirty="0">
                <a:latin typeface="FangSong"/>
                <a:cs typeface="FangSong"/>
              </a:rPr>
              <a:t>)</a:t>
            </a:r>
            <a:r>
              <a:rPr sz="2400" dirty="0">
                <a:latin typeface="FangSong"/>
                <a:cs typeface="FangSong"/>
              </a:rPr>
              <a:t>不能太大</a:t>
            </a:r>
            <a:r>
              <a:rPr lang="zh-CN" altLang="en-US" sz="2400" dirty="0">
                <a:latin typeface="FangSong"/>
                <a:cs typeface="FangSong"/>
              </a:rPr>
              <a:t>（</a:t>
            </a:r>
            <a:r>
              <a:rPr lang="en-US" altLang="zh-CN" sz="2400" dirty="0">
                <a:latin typeface="FangSong"/>
                <a:cs typeface="FangSong"/>
              </a:rPr>
              <a:t>why</a:t>
            </a:r>
            <a:r>
              <a:rPr lang="zh-CN" altLang="en-US" sz="2400" dirty="0">
                <a:latin typeface="FangSong"/>
                <a:cs typeface="FangSong"/>
              </a:rPr>
              <a:t>？）、</a:t>
            </a:r>
            <a:r>
              <a:rPr sz="2400" dirty="0">
                <a:latin typeface="FangSong"/>
                <a:cs typeface="FangSong"/>
              </a:rPr>
              <a:t>不能太小</a:t>
            </a:r>
            <a:r>
              <a:rPr sz="2400" spc="-345" dirty="0">
                <a:latin typeface="FangSong"/>
                <a:cs typeface="FangSong"/>
              </a:rPr>
              <a:t> </a:t>
            </a:r>
            <a:r>
              <a:rPr sz="2400" dirty="0">
                <a:latin typeface="Verdana"/>
                <a:cs typeface="Verdana"/>
              </a:rPr>
              <a:t>(</a:t>
            </a:r>
            <a:r>
              <a:rPr sz="2400" dirty="0">
                <a:latin typeface="FangSong"/>
                <a:cs typeface="FangSong"/>
              </a:rPr>
              <a:t>例如：</a:t>
            </a:r>
            <a:r>
              <a:rPr sz="2400" spc="-15" dirty="0">
                <a:latin typeface="Verdana"/>
                <a:cs typeface="Verdana"/>
              </a:rPr>
              <a:t>1/5~1/3)</a:t>
            </a:r>
            <a:endParaRPr sz="2400" dirty="0">
              <a:latin typeface="Verdana"/>
              <a:cs typeface="Verdana"/>
            </a:endParaRPr>
          </a:p>
        </p:txBody>
      </p:sp>
      <p:graphicFrame>
        <p:nvGraphicFramePr>
          <p:cNvPr id="5" name="object 5"/>
          <p:cNvGraphicFramePr>
            <a:graphicFrameLocks noGrp="1"/>
          </p:cNvGraphicFramePr>
          <p:nvPr>
            <p:extLst>
              <p:ext uri="{D42A27DB-BD31-4B8C-83A1-F6EECF244321}">
                <p14:modId xmlns:p14="http://schemas.microsoft.com/office/powerpoint/2010/main" val="1766904982"/>
              </p:ext>
            </p:extLst>
          </p:nvPr>
        </p:nvGraphicFramePr>
        <p:xfrm>
          <a:off x="1531619" y="1789939"/>
          <a:ext cx="5542787" cy="1139421"/>
        </p:xfrm>
        <a:graphic>
          <a:graphicData uri="http://schemas.openxmlformats.org/drawingml/2006/table">
            <a:tbl>
              <a:tblPr firstRow="1" bandRow="1">
                <a:tableStyleId>{2D5ABB26-0587-4C30-8999-92F81FD0307C}</a:tableStyleId>
              </a:tblPr>
              <a:tblGrid>
                <a:gridCol w="3735324">
                  <a:extLst>
                    <a:ext uri="{9D8B030D-6E8A-4147-A177-3AD203B41FA5}">
                      <a16:colId xmlns="" xmlns:a16="http://schemas.microsoft.com/office/drawing/2014/main" val="20000"/>
                    </a:ext>
                  </a:extLst>
                </a:gridCol>
                <a:gridCol w="1807463">
                  <a:extLst>
                    <a:ext uri="{9D8B030D-6E8A-4147-A177-3AD203B41FA5}">
                      <a16:colId xmlns="" xmlns:a16="http://schemas.microsoft.com/office/drawing/2014/main" val="20001"/>
                    </a:ext>
                  </a:extLst>
                </a:gridCol>
              </a:tblGrid>
              <a:tr h="260375">
                <a:tc gridSpan="2">
                  <a:txBody>
                    <a:bodyPr/>
                    <a:lstStyle/>
                    <a:p>
                      <a:endParaRPr sz="2400">
                        <a:latin typeface="FangSong"/>
                        <a:cs typeface="FangSong"/>
                      </a:endParaRPr>
                    </a:p>
                  </a:txBody>
                  <a:tcPr marL="0" marR="0" marT="0" marB="0">
                    <a:lnL w="6096">
                      <a:solidFill>
                        <a:srgbClr val="FF0000"/>
                      </a:solidFill>
                      <a:prstDash val="solid"/>
                    </a:lnL>
                    <a:lnR w="6096">
                      <a:solidFill>
                        <a:srgbClr val="FF0000"/>
                      </a:solidFill>
                      <a:prstDash val="solid"/>
                    </a:lnR>
                    <a:lnB w="38100">
                      <a:solidFill>
                        <a:srgbClr val="0D5336"/>
                      </a:solidFill>
                      <a:prstDash val="solid"/>
                    </a:lnB>
                  </a:tcPr>
                </a:tc>
                <a:tc hMerge="1">
                  <a:txBody>
                    <a:bodyPr/>
                    <a:lstStyle/>
                    <a:p>
                      <a:endParaRPr/>
                    </a:p>
                  </a:txBody>
                  <a:tcPr marL="0" marR="0" marT="0" marB="0"/>
                </a:tc>
                <a:extLst>
                  <a:ext uri="{0D108BD9-81ED-4DB2-BD59-A6C34878D82A}">
                    <a16:rowId xmlns="" xmlns:a16="http://schemas.microsoft.com/office/drawing/2014/main" val="10000"/>
                  </a:ext>
                </a:extLst>
              </a:tr>
              <a:tr h="773661">
                <a:tc>
                  <a:txBody>
                    <a:bodyPr/>
                    <a:lstStyle/>
                    <a:p>
                      <a:pPr marL="1008380">
                        <a:lnSpc>
                          <a:spcPct val="100000"/>
                        </a:lnSpc>
                      </a:pPr>
                      <a:r>
                        <a:rPr sz="2800" spc="5" dirty="0">
                          <a:solidFill>
                            <a:srgbClr val="0000FF"/>
                          </a:solidFill>
                          <a:latin typeface="FangSong"/>
                          <a:cs typeface="FangSong"/>
                        </a:rPr>
                        <a:t>训</a:t>
                      </a:r>
                      <a:r>
                        <a:rPr sz="2800" dirty="0">
                          <a:solidFill>
                            <a:srgbClr val="0000FF"/>
                          </a:solidFill>
                          <a:latin typeface="FangSong"/>
                          <a:cs typeface="FangSong"/>
                        </a:rPr>
                        <a:t>练集</a:t>
                      </a:r>
                      <a:endParaRPr sz="2800">
                        <a:latin typeface="FangSong"/>
                        <a:cs typeface="FangSong"/>
                      </a:endParaRPr>
                    </a:p>
                  </a:txBody>
                  <a:tcPr marL="0" marR="0" marT="0" marB="0">
                    <a:lnL w="38100">
                      <a:solidFill>
                        <a:srgbClr val="0D5336"/>
                      </a:solidFill>
                      <a:prstDash val="solid"/>
                    </a:lnL>
                    <a:lnR w="38100">
                      <a:solidFill>
                        <a:srgbClr val="0000FF"/>
                      </a:solidFill>
                      <a:prstDash val="solid"/>
                    </a:lnR>
                    <a:lnT w="38100">
                      <a:solidFill>
                        <a:srgbClr val="0D5336"/>
                      </a:solidFill>
                      <a:prstDash val="solid"/>
                    </a:lnT>
                    <a:lnB w="38100">
                      <a:solidFill>
                        <a:srgbClr val="0D5336"/>
                      </a:solidFill>
                      <a:prstDash val="solid"/>
                    </a:lnB>
                  </a:tcPr>
                </a:tc>
                <a:tc>
                  <a:txBody>
                    <a:bodyPr/>
                    <a:lstStyle/>
                    <a:p>
                      <a:pPr marL="346075">
                        <a:lnSpc>
                          <a:spcPct val="100000"/>
                        </a:lnSpc>
                      </a:pPr>
                      <a:r>
                        <a:rPr sz="2800" spc="5" dirty="0">
                          <a:solidFill>
                            <a:srgbClr val="0000FF"/>
                          </a:solidFill>
                          <a:latin typeface="FangSong"/>
                          <a:cs typeface="FangSong"/>
                        </a:rPr>
                        <a:t>测</a:t>
                      </a:r>
                      <a:r>
                        <a:rPr sz="2800" dirty="0">
                          <a:solidFill>
                            <a:srgbClr val="0000FF"/>
                          </a:solidFill>
                          <a:latin typeface="FangSong"/>
                          <a:cs typeface="FangSong"/>
                        </a:rPr>
                        <a:t>试集</a:t>
                      </a:r>
                      <a:endParaRPr sz="2800">
                        <a:latin typeface="FangSong"/>
                        <a:cs typeface="FangSong"/>
                      </a:endParaRPr>
                    </a:p>
                  </a:txBody>
                  <a:tcPr marL="0" marR="0" marT="0" marB="0">
                    <a:lnL w="38100">
                      <a:solidFill>
                        <a:srgbClr val="0000FF"/>
                      </a:solidFill>
                      <a:prstDash val="solid"/>
                    </a:lnL>
                    <a:lnR w="38100">
                      <a:solidFill>
                        <a:srgbClr val="0D5336"/>
                      </a:solidFill>
                      <a:prstDash val="solid"/>
                    </a:lnR>
                    <a:lnT w="38100">
                      <a:solidFill>
                        <a:srgbClr val="0D5336"/>
                      </a:solidFill>
                      <a:prstDash val="solid"/>
                    </a:lnT>
                    <a:lnB w="38100">
                      <a:solidFill>
                        <a:srgbClr val="0D5336"/>
                      </a:solidFill>
                      <a:prstDash val="solid"/>
                    </a:lnB>
                  </a:tcPr>
                </a:tc>
                <a:extLst>
                  <a:ext uri="{0D108BD9-81ED-4DB2-BD59-A6C34878D82A}">
                    <a16:rowId xmlns="" xmlns:a16="http://schemas.microsoft.com/office/drawing/2014/main" val="10001"/>
                  </a:ext>
                </a:extLst>
              </a:tr>
            </a:tbl>
          </a:graphicData>
        </a:graphic>
      </p:graphicFrame>
      <p:grpSp>
        <p:nvGrpSpPr>
          <p:cNvPr id="7" name="组合 2"/>
          <p:cNvGrpSpPr/>
          <p:nvPr/>
        </p:nvGrpSpPr>
        <p:grpSpPr>
          <a:xfrm>
            <a:off x="468387" y="3149337"/>
            <a:ext cx="7822776" cy="738236"/>
            <a:chOff x="674874" y="1408064"/>
            <a:chExt cx="7822776" cy="738236"/>
          </a:xfrm>
        </p:grpSpPr>
        <p:sp>
          <p:nvSpPr>
            <p:cNvPr id="8" name="内容占位符 2"/>
            <p:cNvSpPr txBox="1">
              <a:spLocks/>
            </p:cNvSpPr>
            <p:nvPr/>
          </p:nvSpPr>
          <p:spPr>
            <a:xfrm>
              <a:off x="674874" y="1408064"/>
              <a:ext cx="6505202" cy="73823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dirty="0"/>
                <a:t>通常将包含    个样本的数据集</a:t>
              </a:r>
              <a:endParaRPr lang="en-US" altLang="zh-CN" dirty="0"/>
            </a:p>
            <a:p>
              <a:pPr marL="457200" lvl="1" indent="0">
                <a:buNone/>
              </a:pPr>
              <a:r>
                <a:rPr lang="zh-CN" altLang="en-US" dirty="0"/>
                <a:t>拆分成训练集   和测试集   </a:t>
              </a:r>
              <a:r>
                <a:rPr lang="en-US" altLang="zh-CN" dirty="0"/>
                <a:t>(</a:t>
              </a:r>
              <a:r>
                <a:rPr lang="zh-CN" altLang="en-US" dirty="0"/>
                <a:t>互斥</a:t>
              </a:r>
              <a:r>
                <a:rPr lang="en-US" altLang="zh-CN" dirty="0"/>
                <a:t>)</a:t>
              </a:r>
              <a:r>
                <a:rPr lang="zh-CN" altLang="en-US" dirty="0"/>
                <a:t>：</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144" y="1448859"/>
              <a:ext cx="3700506" cy="28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7174" y="1812902"/>
              <a:ext cx="184169" cy="231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0514" y="1824808"/>
              <a:ext cx="193636" cy="21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4599" y="1493299"/>
              <a:ext cx="282575" cy="19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矩形 12">
            <a:extLst>
              <a:ext uri="{FF2B5EF4-FFF2-40B4-BE49-F238E27FC236}">
                <a16:creationId xmlns="" xmlns:a16="http://schemas.microsoft.com/office/drawing/2014/main" id="{399E6033-C410-7943-AEE3-1650B3843785}"/>
              </a:ext>
            </a:extLst>
          </p:cNvPr>
          <p:cNvSpPr/>
          <p:nvPr/>
        </p:nvSpPr>
        <p:spPr>
          <a:xfrm>
            <a:off x="6058743" y="3870665"/>
            <a:ext cx="2276585" cy="369332"/>
          </a:xfrm>
          <a:prstGeom prst="rect">
            <a:avLst/>
          </a:prstGeom>
        </p:spPr>
        <p:txBody>
          <a:bodyPr wrap="none">
            <a:spAutoFit/>
          </a:bodyPr>
          <a:lstStyle/>
          <a:p>
            <a:r>
              <a:rPr lang="zh-CN" altLang="en-US" b="1" dirty="0">
                <a:solidFill>
                  <a:srgbClr val="0000FF"/>
                </a:solidFill>
                <a:latin typeface="FangSong"/>
                <a:cs typeface="FangSong"/>
              </a:rPr>
              <a:t>保持数据类别比例！</a:t>
            </a:r>
            <a:endParaRPr lang="zh-CN" altLang="en-US" b="1" dirty="0">
              <a:solidFill>
                <a:srgbClr val="0000FF"/>
              </a:solidFill>
            </a:endParaRPr>
          </a:p>
        </p:txBody>
      </p:sp>
      <p:cxnSp>
        <p:nvCxnSpPr>
          <p:cNvPr id="15" name="直线箭头连接符 14">
            <a:extLst>
              <a:ext uri="{FF2B5EF4-FFF2-40B4-BE49-F238E27FC236}">
                <a16:creationId xmlns="" xmlns:a16="http://schemas.microsoft.com/office/drawing/2014/main" id="{AEE743A1-05DC-394C-B958-98A189889E5F}"/>
              </a:ext>
            </a:extLst>
          </p:cNvPr>
          <p:cNvCxnSpPr>
            <a:cxnSpLocks/>
          </p:cNvCxnSpPr>
          <p:nvPr/>
        </p:nvCxnSpPr>
        <p:spPr>
          <a:xfrm flipV="1">
            <a:off x="5334000" y="4239997"/>
            <a:ext cx="838200" cy="34845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3335</TotalTime>
  <Words>3734</Words>
  <Application>Microsoft Macintosh PowerPoint</Application>
  <PresentationFormat>全屏显示(4:3)</PresentationFormat>
  <Paragraphs>370</Paragraphs>
  <Slides>56</Slides>
  <Notes>33</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56</vt:i4>
      </vt:variant>
    </vt:vector>
  </HeadingPairs>
  <TitlesOfParts>
    <vt:vector size="78" baseType="lpstr">
      <vt:lpstr>Arial Unicode MS</vt:lpstr>
      <vt:lpstr>Calibri</vt:lpstr>
      <vt:lpstr>Courier New</vt:lpstr>
      <vt:lpstr>DengXian</vt:lpstr>
      <vt:lpstr>FangSong</vt:lpstr>
      <vt:lpstr>Hannotate SC</vt:lpstr>
      <vt:lpstr>MJXc-TeX-main-R</vt:lpstr>
      <vt:lpstr>MJXc-TeX-math-I</vt:lpstr>
      <vt:lpstr>Palatino Linotype</vt:lpstr>
      <vt:lpstr>PingFangSC-Regular</vt:lpstr>
      <vt:lpstr>PT Serif</vt:lpstr>
      <vt:lpstr>Symbol Tiger Expert</vt:lpstr>
      <vt:lpstr>Times New Roman</vt:lpstr>
      <vt:lpstr>Verdana</vt:lpstr>
      <vt:lpstr>Wingdings</vt:lpstr>
      <vt:lpstr>宋体</vt:lpstr>
      <vt:lpstr>微软雅黑</vt:lpstr>
      <vt:lpstr>幼圆</vt:lpstr>
      <vt:lpstr>Arial</vt:lpstr>
      <vt:lpstr>Office Theme</vt:lpstr>
      <vt:lpstr>机器学习v2.1rgb</vt:lpstr>
      <vt:lpstr>Formula</vt:lpstr>
      <vt:lpstr>PowerPoint 演示文稿</vt:lpstr>
      <vt:lpstr>典型的机器学习过程</vt:lpstr>
      <vt:lpstr>泛化误差 vs. 经验误差</vt:lpstr>
      <vt:lpstr>经验误差与过拟合</vt:lpstr>
      <vt:lpstr>过拟合 (overfitting) vs. 欠拟合 (underfitting)</vt:lpstr>
      <vt:lpstr>过拟合 (overfitting) vs. 欠拟合 (underfitting)</vt:lpstr>
      <vt:lpstr>模型选择 (model selection)</vt:lpstr>
      <vt:lpstr>评估方法</vt:lpstr>
      <vt:lpstr>PowerPoint 演示文稿</vt:lpstr>
      <vt:lpstr>k-折交叉验证法(k-fold cross validation)</vt:lpstr>
      <vt:lpstr>PowerPoint 演示文稿</vt:lpstr>
      <vt:lpstr>“调参”与最终模型</vt:lpstr>
      <vt:lpstr>“调参”与最终模型</vt:lpstr>
      <vt:lpstr>交叉验证的思想也可以用于训练集与验证集的划分</vt:lpstr>
      <vt:lpstr>用测试集上的判别效果来估计模型在实际使用时的泛化能力，而把训练数据另外划分为训练集和验证集，基于验证集上的性能来进行模型选择和调参。 算法参数选定后，要用“训练集+验证集”重新训练最终模型 </vt:lpstr>
      <vt:lpstr>模型选择 (model selection)</vt:lpstr>
      <vt:lpstr>性能度量</vt:lpstr>
      <vt:lpstr>性能度量</vt:lpstr>
      <vt:lpstr>错误率 vs. 精度</vt:lpstr>
      <vt:lpstr>查准率 vs. 查全率</vt:lpstr>
      <vt:lpstr>查准率 vs. 查全率</vt:lpstr>
      <vt:lpstr>查准率 vs. 查全率:例子</vt:lpstr>
      <vt:lpstr>PR图, BEP(Break-Even Point)</vt:lpstr>
      <vt:lpstr>PowerPoint 演示文稿</vt:lpstr>
      <vt:lpstr>宏xx vs. 微xx</vt:lpstr>
      <vt:lpstr>ROC, AUC</vt:lpstr>
      <vt:lpstr>ROC</vt:lpstr>
      <vt:lpstr>ROC</vt:lpstr>
      <vt:lpstr>ROC</vt:lpstr>
      <vt:lpstr>ROC</vt:lpstr>
      <vt:lpstr>ROC</vt:lpstr>
      <vt:lpstr>ROC</vt:lpstr>
      <vt:lpstr>AUC</vt:lpstr>
      <vt:lpstr>非均等代价</vt:lpstr>
      <vt:lpstr>代价曲线</vt:lpstr>
      <vt:lpstr>代价曲线</vt:lpstr>
      <vt:lpstr>模型选择 (model selection)</vt:lpstr>
      <vt:lpstr>比较检验</vt:lpstr>
      <vt:lpstr>机器学习的理论基础</vt:lpstr>
      <vt:lpstr>什么是“可学习的”</vt:lpstr>
      <vt:lpstr>常用方法</vt:lpstr>
      <vt:lpstr>二项检验</vt:lpstr>
      <vt:lpstr>二项检验</vt:lpstr>
      <vt:lpstr>二项检验</vt:lpstr>
      <vt:lpstr>t-检验 (t-test)</vt:lpstr>
      <vt:lpstr>t-检验 (t-test)</vt:lpstr>
      <vt:lpstr>交叉验证 t 检验</vt:lpstr>
      <vt:lpstr>交叉验证t检验</vt:lpstr>
      <vt:lpstr>5*2交叉验证法</vt:lpstr>
      <vt:lpstr>PowerPoint 演示文稿</vt:lpstr>
      <vt:lpstr>偏差与方差</vt:lpstr>
      <vt:lpstr>偏差与方差</vt:lpstr>
      <vt:lpstr>偏差-方差分解 (bias-variance decomposition)</vt:lpstr>
      <vt:lpstr>偏差与方差</vt:lpstr>
      <vt:lpstr>偏差与方差</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机器学习-第一章</dc:title>
  <dc:creator>胡鹏</dc:creator>
  <cp:lastModifiedBy>Microsoft Office 用户</cp:lastModifiedBy>
  <cp:revision>352</cp:revision>
  <cp:lastPrinted>2019-02-25T13:52:57Z</cp:lastPrinted>
  <dcterms:created xsi:type="dcterms:W3CDTF">2016-12-14T21:38:02Z</dcterms:created>
  <dcterms:modified xsi:type="dcterms:W3CDTF">2019-02-25T13:53:56Z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2016-03-16T00:00:00Z</vt:filetime>
  </property>
  <property fmtid="{D5CDD505-2E9C-101B-9397-08002B2CF9AE}" pid="3" name="LastSaved">
    <vt:filetime>2016-12-14T00:00:00Z</vt:filetime>
  </property>
</Properties>
</file>